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7" r:id="rId4"/>
    <p:sldId id="258" r:id="rId5"/>
    <p:sldId id="259" r:id="rId6"/>
    <p:sldId id="261" r:id="rId7"/>
    <p:sldId id="260" r:id="rId8"/>
    <p:sldId id="262" r:id="rId9"/>
    <p:sldId id="263" r:id="rId10"/>
    <p:sldId id="264" r:id="rId11"/>
    <p:sldId id="265" r:id="rId12"/>
    <p:sldId id="275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93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D9F6512-D2DE-4ED4-B88B-24EFA47F25C2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677FD2D-07E8-4F4F-A214-C33D59D93A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F6512-D2DE-4ED4-B88B-24EFA47F25C2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7FD2D-07E8-4F4F-A214-C33D59D93A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F6512-D2DE-4ED4-B88B-24EFA47F25C2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7FD2D-07E8-4F4F-A214-C33D59D93A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F6512-D2DE-4ED4-B88B-24EFA47F25C2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7FD2D-07E8-4F4F-A214-C33D59D93A0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F6512-D2DE-4ED4-B88B-24EFA47F25C2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7FD2D-07E8-4F4F-A214-C33D59D93A0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F6512-D2DE-4ED4-B88B-24EFA47F25C2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7FD2D-07E8-4F4F-A214-C33D59D93A0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F6512-D2DE-4ED4-B88B-24EFA47F25C2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7FD2D-07E8-4F4F-A214-C33D59D93A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F6512-D2DE-4ED4-B88B-24EFA47F25C2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7FD2D-07E8-4F4F-A214-C33D59D93A0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F6512-D2DE-4ED4-B88B-24EFA47F25C2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7FD2D-07E8-4F4F-A214-C33D59D93A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8D9F6512-D2DE-4ED4-B88B-24EFA47F25C2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7FD2D-07E8-4F4F-A214-C33D59D93A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D9F6512-D2DE-4ED4-B88B-24EFA47F25C2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677FD2D-07E8-4F4F-A214-C33D59D93A0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D9F6512-D2DE-4ED4-B88B-24EFA47F25C2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9677FD2D-07E8-4F4F-A214-C33D59D93A0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rcJS6KrhzU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8856984" cy="583264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260648"/>
            <a:ext cx="8640960" cy="1872207"/>
          </a:xfrm>
        </p:spPr>
        <p:txBody>
          <a:bodyPr>
            <a:normAutofit/>
          </a:bodyPr>
          <a:lstStyle/>
          <a:p>
            <a:r>
              <a:rPr lang="ru-RU" sz="6200" dirty="0">
                <a:solidFill>
                  <a:srgbClr val="C00000"/>
                </a:solidFill>
              </a:rPr>
              <a:t>В Н И М А Н И Е !!!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3789040"/>
            <a:ext cx="8784976" cy="1656184"/>
          </a:xfrm>
        </p:spPr>
        <p:txBody>
          <a:bodyPr>
            <a:noAutofit/>
          </a:bodyPr>
          <a:lstStyle/>
          <a:p>
            <a:r>
              <a:rPr lang="ru-RU" sz="5000" b="1" dirty="0">
                <a:solidFill>
                  <a:srgbClr val="FFC000"/>
                </a:solidFill>
              </a:rPr>
              <a:t>Н Е Ф О Р М А Л Ь Н А Я</a:t>
            </a:r>
          </a:p>
          <a:p>
            <a:r>
              <a:rPr lang="ru-RU" sz="5000" b="1" dirty="0">
                <a:solidFill>
                  <a:srgbClr val="FFC000"/>
                </a:solidFill>
              </a:rPr>
              <a:t>З А Н Я Т О С Т Ь!</a:t>
            </a:r>
          </a:p>
        </p:txBody>
      </p:sp>
    </p:spTree>
  </p:cSld>
  <p:clrMapOvr>
    <a:masterClrMapping/>
  </p:clrMapOvr>
  <p:transition advTm="8047"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3200" dirty="0">
              <a:cs typeface="Times New Roman" pitchFamily="18" charset="0"/>
            </a:endParaRPr>
          </a:p>
          <a:p>
            <a:r>
              <a:rPr lang="ru-RU" sz="3200" dirty="0">
                <a:cs typeface="Times New Roman" pitchFamily="18" charset="0"/>
              </a:rPr>
              <a:t>6) при неформальной занятости </a:t>
            </a:r>
            <a:r>
              <a:rPr lang="ru-RU" sz="3200" dirty="0">
                <a:solidFill>
                  <a:srgbClr val="FF0000"/>
                </a:solidFill>
                <a:cs typeface="Times New Roman" pitchFamily="18" charset="0"/>
              </a:rPr>
              <a:t>не идет</a:t>
            </a:r>
            <a:r>
              <a:rPr lang="ru-RU" sz="3200" dirty="0">
                <a:cs typeface="Times New Roman" pitchFamily="18" charset="0"/>
              </a:rPr>
              <a:t> страховой стаж, в том числе льготный, который установлен для ряда категорий работников в целях досрочного получения трудовой пенсии по старости.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dirty="0"/>
              <a:t>Негативные последствия для </a:t>
            </a:r>
            <a:r>
              <a:rPr lang="ru-RU" sz="4400" u="sng" dirty="0"/>
              <a:t>работника</a:t>
            </a:r>
            <a:r>
              <a:rPr lang="ru-RU" sz="4400" dirty="0"/>
              <a:t>:</a:t>
            </a:r>
            <a:endParaRPr lang="ru-RU" dirty="0"/>
          </a:p>
        </p:txBody>
      </p:sp>
    </p:spTree>
  </p:cSld>
  <p:clrMapOvr>
    <a:masterClrMapping/>
  </p:clrMapOvr>
  <p:transition advTm="12297">
    <p:randomBar dir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24462"/>
            <a:ext cx="9144000" cy="708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Tm="7015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378491"/>
          </a:xfrm>
        </p:spPr>
        <p:txBody>
          <a:bodyPr>
            <a:normAutofit fontScale="85000" lnSpcReduction="10000"/>
          </a:bodyPr>
          <a:lstStyle/>
          <a:p>
            <a:endParaRPr lang="ru-RU" sz="3500" dirty="0"/>
          </a:p>
          <a:p>
            <a:r>
              <a:rPr lang="ru-RU" sz="3500" dirty="0"/>
              <a:t>ужесточение ответственности работодателя за уклонение от оформления или ненадлежащее оформление трудового договора либо заключение гражданско-правового договора, фактически регулирующего трудовые отношения между работником и работодателем (часть 3 статьи 5.27 КОАП РФ )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Федеральным законодательством предусмотрено </a:t>
            </a:r>
          </a:p>
        </p:txBody>
      </p:sp>
    </p:spTree>
  </p:cSld>
  <p:clrMapOvr>
    <a:masterClrMapping/>
  </p:clrMapOvr>
  <p:transition advTm="1539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ЕСЛИ: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899592" y="1268760"/>
            <a:ext cx="7992888" cy="5184576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</a:pPr>
            <a:r>
              <a:rPr lang="ru-RU" sz="3200" dirty="0"/>
              <a:t>Вам не безразлично Ваше будущее,</a:t>
            </a:r>
          </a:p>
          <a:p>
            <a:pPr marL="0" indent="0" algn="just">
              <a:spcBef>
                <a:spcPts val="0"/>
              </a:spcBef>
            </a:pPr>
            <a:endParaRPr lang="ru-RU" sz="3200" dirty="0"/>
          </a:p>
          <a:p>
            <a:pPr marL="0" indent="0" algn="just">
              <a:spcBef>
                <a:spcPts val="0"/>
              </a:spcBef>
            </a:pPr>
            <a:r>
              <a:rPr lang="ru-RU" sz="3200" dirty="0"/>
              <a:t>Вы хотите получать полный объем социальных гарантий,</a:t>
            </a:r>
          </a:p>
          <a:p>
            <a:pPr marL="0" indent="0" algn="just">
              <a:spcBef>
                <a:spcPts val="0"/>
              </a:spcBef>
            </a:pPr>
            <a:endParaRPr lang="ru-RU" sz="3200" dirty="0"/>
          </a:p>
          <a:p>
            <a:pPr marL="0" indent="0" algn="just">
              <a:spcBef>
                <a:spcPts val="0"/>
              </a:spcBef>
            </a:pPr>
            <a:r>
              <a:rPr lang="ru-RU" sz="3200" dirty="0"/>
              <a:t>Вам важен размер будущей трудовой пенсии по старости, по инвалидности</a:t>
            </a:r>
          </a:p>
          <a:p>
            <a:pPr marL="493776" lvl="2" indent="0" algn="just">
              <a:spcBef>
                <a:spcPts val="0"/>
              </a:spcBef>
              <a:buNone/>
            </a:pPr>
            <a:r>
              <a:rPr lang="ru-RU" sz="2900" dirty="0">
                <a:solidFill>
                  <a:srgbClr val="FF0000"/>
                </a:solidFill>
              </a:rPr>
              <a:t>ВЫ ДОЛЖНЫ ОТСТАИВАИТЬ СВОИ ЗАКОННЫЕ ПРАВА !!!</a:t>
            </a:r>
          </a:p>
        </p:txBody>
      </p:sp>
    </p:spTree>
  </p:cSld>
  <p:clrMapOvr>
    <a:masterClrMapping/>
  </p:clrMapOvr>
  <p:transition advTm="9234">
    <p:dissolv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Ваши права нарушены?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3200" b="1" u="sng" dirty="0"/>
              <a:t>Вы можете обратиться:</a:t>
            </a:r>
          </a:p>
          <a:p>
            <a:r>
              <a:rPr lang="ru-RU" sz="3200" dirty="0">
                <a:solidFill>
                  <a:srgbClr val="FF0000"/>
                </a:solidFill>
              </a:rPr>
              <a:t>-</a:t>
            </a:r>
            <a:r>
              <a:rPr lang="ru-RU" sz="3200" dirty="0"/>
              <a:t> в профсоюзную организацию, если таковая имеется в вашей организации, с заявлением о предоставлении интересов и защите социально-трудовых прав;</a:t>
            </a:r>
          </a:p>
          <a:p>
            <a:r>
              <a:rPr lang="ru-RU" sz="3200" dirty="0">
                <a:solidFill>
                  <a:srgbClr val="FF0000"/>
                </a:solidFill>
              </a:rPr>
              <a:t>-</a:t>
            </a:r>
            <a:r>
              <a:rPr lang="ru-RU" sz="3200" dirty="0"/>
              <a:t>в Социальный фонд России с заявлением о предоставлении выписки из индивидуального лицевого счета;</a:t>
            </a:r>
          </a:p>
        </p:txBody>
      </p:sp>
    </p:spTree>
  </p:cSld>
  <p:clrMapOvr>
    <a:masterClrMapping/>
  </p:clrMapOvr>
  <p:transition advTm="11250">
    <p:push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ru-RU" sz="12800" b="1" u="sng" dirty="0"/>
              <a:t>Вы можете обратиться:</a:t>
            </a:r>
          </a:p>
          <a:p>
            <a:endParaRPr lang="ru-RU" sz="3700" dirty="0"/>
          </a:p>
          <a:p>
            <a:pPr>
              <a:buNone/>
            </a:pPr>
            <a:endParaRPr lang="ru-RU" sz="12800" dirty="0"/>
          </a:p>
          <a:p>
            <a:pPr marL="0" indent="256032">
              <a:spcBef>
                <a:spcPts val="0"/>
              </a:spcBef>
              <a:buNone/>
            </a:pPr>
            <a:r>
              <a:rPr lang="ru-RU" sz="12800" dirty="0"/>
              <a:t>- к работодателю с письменным заявлением об оформлении трудового договора с указанием реального размера заработной платы, внесении записи в трудовую книжку о приеме на работу, погашении задолженности по налогам и сборам.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274638"/>
            <a:ext cx="8568952" cy="1143000"/>
          </a:xfrm>
        </p:spPr>
        <p:txBody>
          <a:bodyPr>
            <a:normAutofit/>
          </a:bodyPr>
          <a:lstStyle/>
          <a:p>
            <a:r>
              <a:rPr lang="ru-RU" dirty="0"/>
              <a:t>Ваши права нарушены?</a:t>
            </a:r>
          </a:p>
        </p:txBody>
      </p:sp>
    </p:spTree>
  </p:cSld>
  <p:clrMapOvr>
    <a:masterClrMapping/>
  </p:clrMapOvr>
  <p:transition advTm="11563">
    <p:cover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628800"/>
            <a:ext cx="8363272" cy="4752528"/>
          </a:xfrm>
        </p:spPr>
        <p:txBody>
          <a:bodyPr>
            <a:noAutofit/>
          </a:bodyPr>
          <a:lstStyle/>
          <a:p>
            <a:r>
              <a:rPr lang="ru-RU" sz="3200" dirty="0"/>
              <a:t>- </a:t>
            </a:r>
            <a:r>
              <a:rPr lang="ru-RU" sz="2400" dirty="0"/>
              <a:t>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Межрегиональную территориальную государственную инспекцию труда в Орловской и Брянской областях по ссылке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https://git57.rostrud.gov.ru/pismo_v_gosudarstvennuyu_inspektsiyu_truda/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 отдел экономики и трудовых ресурсов Администрации Знаменского района по адресу: Орловская область, Знаменский район, с. Знаменское, ул. Ленина, д. 33 а  (48662) 2-13-19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10146"/>
          </a:xfrm>
        </p:spPr>
        <p:txBody>
          <a:bodyPr>
            <a:noAutofit/>
          </a:bodyPr>
          <a:lstStyle/>
          <a:p>
            <a:r>
              <a:rPr lang="ru-RU" sz="3400" dirty="0"/>
              <a:t>Если работодатель не реагирует на ваши требования вы можете сообщить:</a:t>
            </a:r>
          </a:p>
        </p:txBody>
      </p:sp>
    </p:spTree>
  </p:cSld>
  <p:clrMapOvr>
    <a:masterClrMapping/>
  </p:clrMapOvr>
  <p:transition advTm="14516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95536" y="1628800"/>
            <a:ext cx="8352928" cy="4378491"/>
          </a:xfrm>
        </p:spPr>
        <p:txBody>
          <a:bodyPr>
            <a:normAutofit/>
          </a:bodyPr>
          <a:lstStyle/>
          <a:p>
            <a:r>
              <a:rPr lang="ru-RU" sz="3200" dirty="0"/>
              <a:t>- в налоговый орган по месту регистрации Вашей организации или Вашего места жительства;</a:t>
            </a:r>
          </a:p>
          <a:p>
            <a:r>
              <a:rPr lang="ru-RU" sz="3200" dirty="0"/>
              <a:t>- в прокуратуру, телефон «горячей линии»: 8(4862) 40-56-57 ссылка на Интернет- приемную</a:t>
            </a:r>
            <a:r>
              <a:rPr lang="en-US" sz="3200" dirty="0"/>
              <a:t>https://epp.genproc.gov.ru/ru/proc_57/internet-reception/</a:t>
            </a:r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Autofit/>
          </a:bodyPr>
          <a:lstStyle/>
          <a:p>
            <a:r>
              <a:rPr lang="ru-RU" sz="3400" dirty="0"/>
              <a:t>Если работодатель не реагирует на ваши требования вы можете сообщить:</a:t>
            </a:r>
          </a:p>
        </p:txBody>
      </p:sp>
    </p:spTree>
  </p:cSld>
  <p:clrMapOvr>
    <a:masterClrMapping/>
  </p:clrMapOvr>
  <p:transition advTm="11344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phon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60032" y="3465004"/>
            <a:ext cx="4154400" cy="31158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9512" y="332656"/>
            <a:ext cx="8784976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/>
              <a:t> </a:t>
            </a:r>
            <a:r>
              <a:rPr lang="ru-RU" sz="4100" dirty="0"/>
              <a:t>Не платят официальную заработную плату?!</a:t>
            </a:r>
          </a:p>
          <a:p>
            <a:endParaRPr lang="ru-RU" sz="4000" dirty="0"/>
          </a:p>
          <a:p>
            <a:r>
              <a:rPr lang="ru-RU" sz="4000" dirty="0"/>
              <a:t>ЗВОНИТЕ!</a:t>
            </a:r>
          </a:p>
          <a:p>
            <a:endParaRPr lang="ru-RU" sz="4000" dirty="0"/>
          </a:p>
          <a:p>
            <a:r>
              <a:rPr lang="ru-RU" sz="5400" b="1" u="sng" dirty="0">
                <a:solidFill>
                  <a:schemeClr val="accent1"/>
                </a:solidFill>
              </a:rPr>
              <a:t>(48662) 2-13-19 </a:t>
            </a:r>
          </a:p>
          <a:p>
            <a:r>
              <a:rPr lang="ru-RU" sz="4000" dirty="0"/>
              <a:t>Отдел экономики и трудовых ресурсов Администрации Знаменского района</a:t>
            </a:r>
          </a:p>
          <a:p>
            <a:endParaRPr lang="ru-RU" sz="4000" dirty="0"/>
          </a:p>
        </p:txBody>
      </p:sp>
    </p:spTree>
  </p:cSld>
  <p:clrMapOvr>
    <a:masterClrMapping/>
  </p:clrMapOvr>
  <p:transition advTm="11485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dirty="0"/>
              <a:t>Неформальная занятость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251520" y="1196752"/>
            <a:ext cx="8435280" cy="5328592"/>
          </a:xfrm>
        </p:spPr>
        <p:txBody>
          <a:bodyPr>
            <a:normAutofit/>
          </a:bodyPr>
          <a:lstStyle/>
          <a:p>
            <a:pPr marL="0" indent="432000">
              <a:lnSpc>
                <a:spcPct val="110000"/>
              </a:lnSpc>
              <a:spcBef>
                <a:spcPts val="0"/>
              </a:spcBef>
            </a:pPr>
            <a:r>
              <a:rPr lang="ru-RU" sz="3200" dirty="0"/>
              <a:t>— это вид трудовых отношений, основанных на устной договоренности, без заключения трудового договора.</a:t>
            </a:r>
          </a:p>
          <a:p>
            <a:pPr marL="0" indent="432000">
              <a:lnSpc>
                <a:spcPct val="110000"/>
              </a:lnSpc>
              <a:spcBef>
                <a:spcPts val="0"/>
              </a:spcBef>
            </a:pPr>
            <a:r>
              <a:rPr lang="ru-RU" sz="3200" dirty="0"/>
              <a:t>В этом случае расчёт обычно производится наличными </a:t>
            </a:r>
          </a:p>
          <a:p>
            <a:pPr marL="0" indent="43200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200" dirty="0"/>
              <a:t>(</a:t>
            </a:r>
            <a:r>
              <a:rPr lang="ru-RU" sz="3200" dirty="0">
                <a:solidFill>
                  <a:srgbClr val="C00000"/>
                </a:solidFill>
              </a:rPr>
              <a:t>«в конверте»</a:t>
            </a:r>
            <a:r>
              <a:rPr lang="ru-RU" sz="3200" dirty="0"/>
              <a:t>).</a:t>
            </a:r>
          </a:p>
          <a:p>
            <a:endParaRPr lang="ru-RU" dirty="0"/>
          </a:p>
        </p:txBody>
      </p:sp>
      <p:pic>
        <p:nvPicPr>
          <p:cNvPr id="4" name="Рисунок 3" descr="рука_конверт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8104" y="4869160"/>
            <a:ext cx="2970586" cy="1602879"/>
          </a:xfrm>
          <a:prstGeom prst="rect">
            <a:avLst/>
          </a:prstGeom>
        </p:spPr>
      </p:pic>
    </p:spTree>
  </p:cSld>
  <p:clrMapOvr>
    <a:masterClrMapping/>
  </p:clrMapOvr>
  <p:transition advTm="9297"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лег тр от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advTm="4922">
    <p:wipe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пенс удостов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40152" y="4653136"/>
            <a:ext cx="2555776" cy="1800200"/>
          </a:xfrm>
          <a:prstGeom prst="rect">
            <a:avLst/>
          </a:prstGeom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900000"/>
          </a:xfrm>
        </p:spPr>
        <p:txBody>
          <a:bodyPr>
            <a:normAutofit/>
          </a:bodyPr>
          <a:lstStyle/>
          <a:p>
            <a:pPr indent="432000">
              <a:spcBef>
                <a:spcPts val="1200"/>
              </a:spcBef>
            </a:pPr>
            <a:endParaRPr lang="ru-RU" sz="3200" dirty="0">
              <a:latin typeface="Verdana" pitchFamily="34" charset="0"/>
              <a:cs typeface="Times New Roman" pitchFamily="18" charset="0"/>
            </a:endParaRPr>
          </a:p>
          <a:p>
            <a:pPr indent="432000">
              <a:spcBef>
                <a:spcPts val="1200"/>
              </a:spcBef>
            </a:pPr>
            <a:r>
              <a:rPr lang="ru-RU" sz="3200" dirty="0">
                <a:latin typeface="Verdana" pitchFamily="34" charset="0"/>
                <a:cs typeface="Times New Roman" pitchFamily="18" charset="0"/>
              </a:rPr>
              <a:t>1) снижение доходов бюджетов разных уровней;</a:t>
            </a:r>
          </a:p>
          <a:p>
            <a:pPr indent="432000">
              <a:spcBef>
                <a:spcPts val="1200"/>
              </a:spcBef>
            </a:pPr>
            <a:r>
              <a:rPr lang="ru-RU" sz="3200" dirty="0">
                <a:latin typeface="Verdana" pitchFamily="34" charset="0"/>
                <a:cs typeface="Times New Roman" pitchFamily="18" charset="0"/>
              </a:rPr>
              <a:t>2) увеличение расходов бюджета на социальные выплаты.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Последствия неформальной занятости для экономики:</a:t>
            </a:r>
          </a:p>
        </p:txBody>
      </p:sp>
    </p:spTree>
  </p:cSld>
  <p:clrMapOvr>
    <a:masterClrMapping/>
  </p:clrMapOvr>
  <p:transition advTm="7328">
    <p:newsfla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67544" y="1196752"/>
            <a:ext cx="8363272" cy="4752529"/>
          </a:xfrm>
        </p:spPr>
        <p:txBody>
          <a:bodyPr>
            <a:normAutofit fontScale="25000" lnSpcReduction="20000"/>
          </a:bodyPr>
          <a:lstStyle/>
          <a:p>
            <a:pPr marL="0" indent="432000">
              <a:lnSpc>
                <a:spcPct val="120000"/>
              </a:lnSpc>
              <a:spcBef>
                <a:spcPts val="0"/>
              </a:spcBef>
            </a:pPr>
            <a:endParaRPr lang="ru-RU" sz="12800" dirty="0">
              <a:latin typeface="+mj-lt"/>
            </a:endParaRPr>
          </a:p>
          <a:p>
            <a:pPr marL="0" indent="432000">
              <a:lnSpc>
                <a:spcPct val="120000"/>
              </a:lnSpc>
              <a:spcBef>
                <a:spcPts val="0"/>
              </a:spcBef>
            </a:pPr>
            <a:r>
              <a:rPr lang="ru-RU" sz="12800" dirty="0">
                <a:latin typeface="Verdana" pitchFamily="34" charset="0"/>
              </a:rPr>
              <a:t>1) В случае возникновения конфликтных ситуаций и нарушений работодателем обещаний, например, по сумме и срокам выплаты заработной платы, доказать вину работодателя и восстановить права работника практически </a:t>
            </a:r>
            <a:r>
              <a:rPr lang="ru-RU" sz="12800" dirty="0">
                <a:solidFill>
                  <a:srgbClr val="C00000"/>
                </a:solidFill>
                <a:latin typeface="Verdana" pitchFamily="34" charset="0"/>
              </a:rPr>
              <a:t>невозможно</a:t>
            </a:r>
            <a:r>
              <a:rPr lang="ru-RU" sz="12800" dirty="0">
                <a:latin typeface="Verdana" pitchFamily="34" charset="0"/>
              </a:rPr>
              <a:t>.</a:t>
            </a:r>
          </a:p>
          <a:p>
            <a:pPr marL="0" indent="432000" algn="just">
              <a:lnSpc>
                <a:spcPct val="120000"/>
              </a:lnSpc>
              <a:spcBef>
                <a:spcPts val="0"/>
              </a:spcBef>
            </a:pPr>
            <a:endParaRPr lang="ru-RU" sz="12000" dirty="0">
              <a:latin typeface="Times New Roman" pitchFamily="18" charset="0"/>
            </a:endParaRPr>
          </a:p>
          <a:p>
            <a:pPr marL="0" indent="432000" algn="just">
              <a:lnSpc>
                <a:spcPct val="120000"/>
              </a:lnSpc>
              <a:spcBef>
                <a:spcPts val="0"/>
              </a:spcBef>
            </a:pPr>
            <a:endParaRPr lang="ru-RU" sz="12000" dirty="0">
              <a:latin typeface="Times New Roman" pitchFamily="18" charset="0"/>
            </a:endParaRPr>
          </a:p>
          <a:p>
            <a:pPr marL="0" indent="432000" algn="just">
              <a:lnSpc>
                <a:spcPct val="120000"/>
              </a:lnSpc>
              <a:spcBef>
                <a:spcPts val="0"/>
              </a:spcBef>
            </a:pPr>
            <a:endParaRPr lang="ru-RU" sz="12000" dirty="0">
              <a:latin typeface="Times New Roman" pitchFamily="18" charset="0"/>
            </a:endParaRPr>
          </a:p>
          <a:p>
            <a:pPr marL="0" indent="432000" algn="just">
              <a:lnSpc>
                <a:spcPct val="120000"/>
              </a:lnSpc>
              <a:spcBef>
                <a:spcPts val="0"/>
              </a:spcBef>
            </a:pPr>
            <a:endParaRPr lang="ru-RU" sz="12000" dirty="0">
              <a:latin typeface="Times New Roman" pitchFamily="18" charset="0"/>
            </a:endParaRPr>
          </a:p>
          <a:p>
            <a:pPr marL="0" indent="432000" algn="just">
              <a:lnSpc>
                <a:spcPct val="120000"/>
              </a:lnSpc>
              <a:spcBef>
                <a:spcPts val="0"/>
              </a:spcBef>
            </a:pPr>
            <a:endParaRPr lang="ru-RU" sz="12000" dirty="0">
              <a:latin typeface="Times New Roman" pitchFamily="18" charset="0"/>
            </a:endParaRPr>
          </a:p>
          <a:p>
            <a:pPr marL="0" indent="432000" algn="just">
              <a:lnSpc>
                <a:spcPct val="120000"/>
              </a:lnSpc>
              <a:spcBef>
                <a:spcPts val="0"/>
              </a:spcBef>
            </a:pPr>
            <a:endParaRPr lang="ru-RU" sz="12000" dirty="0">
              <a:latin typeface="Times New Roman" pitchFamily="18" charset="0"/>
            </a:endParaRPr>
          </a:p>
          <a:p>
            <a:pPr marL="0" indent="432000" algn="just">
              <a:lnSpc>
                <a:spcPct val="120000"/>
              </a:lnSpc>
              <a:spcBef>
                <a:spcPts val="0"/>
              </a:spcBef>
            </a:pPr>
            <a:endParaRPr lang="ru-RU" sz="12000" dirty="0">
              <a:latin typeface="Times New Roman" pitchFamily="18" charset="0"/>
            </a:endParaRPr>
          </a:p>
          <a:p>
            <a:pPr marL="0" indent="432000" algn="just">
              <a:lnSpc>
                <a:spcPct val="120000"/>
              </a:lnSpc>
              <a:spcBef>
                <a:spcPts val="0"/>
              </a:spcBef>
            </a:pPr>
            <a:endParaRPr lang="ru-RU" sz="12000" dirty="0">
              <a:latin typeface="Times New Roman" pitchFamily="18" charset="0"/>
            </a:endParaRPr>
          </a:p>
          <a:p>
            <a:pPr marL="0" indent="432000" algn="just">
              <a:lnSpc>
                <a:spcPct val="120000"/>
              </a:lnSpc>
              <a:spcBef>
                <a:spcPts val="0"/>
              </a:spcBef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Autofit/>
          </a:bodyPr>
          <a:lstStyle/>
          <a:p>
            <a:r>
              <a:rPr lang="ru-RU" sz="3600" dirty="0"/>
              <a:t>Негативные последствия для </a:t>
            </a:r>
            <a:r>
              <a:rPr lang="ru-RU" sz="3600" u="sng" dirty="0"/>
              <a:t>работника</a:t>
            </a:r>
            <a:r>
              <a:rPr lang="ru-RU" sz="3600" dirty="0"/>
              <a:t>:</a:t>
            </a:r>
          </a:p>
        </p:txBody>
      </p:sp>
    </p:spTree>
  </p:cSld>
  <p:clrMapOvr>
    <a:masterClrMapping/>
  </p:clrMapOvr>
  <p:transition advTm="12234"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23528" y="1268760"/>
            <a:ext cx="8496944" cy="5040560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</a:pPr>
            <a:r>
              <a:rPr lang="ru-RU" sz="12800" dirty="0">
                <a:latin typeface="+mj-lt"/>
              </a:rPr>
              <a:t>2) работник не защищен от травматизма и профессиональных заболеваний, т.е. при наступлении страхового случая работник </a:t>
            </a:r>
            <a:r>
              <a:rPr lang="ru-RU" sz="12800" dirty="0">
                <a:solidFill>
                  <a:schemeClr val="accent1"/>
                </a:solidFill>
                <a:latin typeface="+mj-lt"/>
              </a:rPr>
              <a:t>лишается</a:t>
            </a:r>
            <a:r>
              <a:rPr lang="ru-RU" sz="12800" dirty="0">
                <a:latin typeface="+mj-lt"/>
              </a:rPr>
              <a:t> выплаты пособия по временной нетрудоспособности, страховой выплаты и возмещения дополнительных расходов пострадавшего на его медицинскую и социальную реабилитацию;</a:t>
            </a:r>
          </a:p>
          <a:p>
            <a:pPr marL="0" indent="432000" algn="just">
              <a:lnSpc>
                <a:spcPct val="120000"/>
              </a:lnSpc>
              <a:spcBef>
                <a:spcPts val="0"/>
              </a:spcBef>
            </a:pPr>
            <a:endParaRPr lang="ru-RU" sz="9600" dirty="0">
              <a:latin typeface="Times New Roman" pitchFamily="18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Autofit/>
          </a:bodyPr>
          <a:lstStyle/>
          <a:p>
            <a:r>
              <a:rPr lang="ru-RU" sz="3800" dirty="0"/>
              <a:t>Негативные последствия для </a:t>
            </a:r>
            <a:r>
              <a:rPr lang="ru-RU" sz="3800" u="sng" dirty="0"/>
              <a:t>работника</a:t>
            </a:r>
            <a:r>
              <a:rPr lang="ru-RU" sz="3800" dirty="0"/>
              <a:t>:</a:t>
            </a:r>
          </a:p>
        </p:txBody>
      </p:sp>
    </p:spTree>
  </p:cSld>
  <p:clrMapOvr>
    <a:masterClrMapping/>
  </p:clrMapOvr>
  <p:transition advTm="12922">
    <p:randomBar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810539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3200" dirty="0">
                <a:latin typeface="Verdana" pitchFamily="34" charset="0"/>
                <a:cs typeface="Times New Roman" pitchFamily="18" charset="0"/>
              </a:rPr>
              <a:t>3) работник </a:t>
            </a:r>
            <a:r>
              <a:rPr lang="ru-RU" sz="3200" dirty="0">
                <a:solidFill>
                  <a:srgbClr val="C00000"/>
                </a:solidFill>
                <a:latin typeface="Verdana" pitchFamily="34" charset="0"/>
                <a:cs typeface="Times New Roman" pitchFamily="18" charset="0"/>
              </a:rPr>
              <a:t>лишает себя возможности</a:t>
            </a:r>
            <a:r>
              <a:rPr lang="ru-RU" sz="3200" dirty="0">
                <a:latin typeface="Verdana" pitchFamily="34" charset="0"/>
                <a:cs typeface="Times New Roman" pitchFamily="18" charset="0"/>
              </a:rPr>
              <a:t> получать:</a:t>
            </a:r>
          </a:p>
          <a:p>
            <a:pPr marL="0" indent="432000" algn="just">
              <a:spcBef>
                <a:spcPts val="0"/>
              </a:spcBef>
            </a:pPr>
            <a:r>
              <a:rPr lang="ru-RU" sz="3200" dirty="0">
                <a:latin typeface="Verdana" pitchFamily="34" charset="0"/>
                <a:cs typeface="Times New Roman" pitchFamily="18" charset="0"/>
              </a:rPr>
              <a:t>- оплачиваемые больничные листы, </a:t>
            </a:r>
          </a:p>
          <a:p>
            <a:pPr marL="0" indent="432000" algn="just">
              <a:spcBef>
                <a:spcPts val="0"/>
              </a:spcBef>
            </a:pPr>
            <a:r>
              <a:rPr lang="ru-RU" sz="3200" dirty="0">
                <a:latin typeface="Verdana" pitchFamily="34" charset="0"/>
                <a:cs typeface="Times New Roman" pitchFamily="18" charset="0"/>
              </a:rPr>
              <a:t>-оформление отпуска по беременности и родам, отпуск по уходу за ребенком до достижения им возраста 3х лет, </a:t>
            </a:r>
          </a:p>
          <a:p>
            <a:pPr marL="0" indent="432000" algn="just">
              <a:spcBef>
                <a:spcPts val="0"/>
              </a:spcBef>
            </a:pPr>
            <a:r>
              <a:rPr lang="ru-RU" sz="3200" dirty="0">
                <a:latin typeface="Verdana" pitchFamily="34" charset="0"/>
                <a:cs typeface="Times New Roman" pitchFamily="18" charset="0"/>
              </a:rPr>
              <a:t>- пособие по безработице и выходное пособие при увольнении по сокращению штата;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Autofit/>
          </a:bodyPr>
          <a:lstStyle/>
          <a:p>
            <a:r>
              <a:rPr lang="ru-RU" sz="3600" dirty="0"/>
              <a:t>Негативные последствия для </a:t>
            </a:r>
            <a:r>
              <a:rPr lang="ru-RU" sz="3600" u="sng" dirty="0"/>
              <a:t>работника</a:t>
            </a:r>
            <a:r>
              <a:rPr lang="ru-RU" sz="3600" dirty="0"/>
              <a:t>:</a:t>
            </a:r>
          </a:p>
        </p:txBody>
      </p:sp>
    </p:spTree>
  </p:cSld>
  <p:clrMapOvr>
    <a:masterClrMapping/>
  </p:clrMapOvr>
  <p:transition advTm="15109">
    <p:randomBar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40560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</a:pPr>
            <a:r>
              <a:rPr lang="ru-RU" sz="3200" dirty="0">
                <a:latin typeface="+mj-lt"/>
                <a:cs typeface="Times New Roman" pitchFamily="18" charset="0"/>
              </a:rPr>
              <a:t>4) работник </a:t>
            </a:r>
            <a:r>
              <a:rPr lang="ru-RU" sz="3200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не сможет получить</a:t>
            </a:r>
            <a:r>
              <a:rPr lang="ru-RU" sz="3200" dirty="0">
                <a:latin typeface="+mj-lt"/>
                <a:cs typeface="Times New Roman" pitchFamily="18" charset="0"/>
              </a:rPr>
              <a:t> социальный или имущественный налоговый вычет по НДФЛ за покупку жилья, за обучение и лечение, взять кредит в банке на выгодных условиях и в интересующем размере;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 fontScale="90000"/>
          </a:bodyPr>
          <a:lstStyle/>
          <a:p>
            <a:r>
              <a:rPr lang="ru-RU" sz="4400" dirty="0"/>
              <a:t>Негативные последствия для </a:t>
            </a:r>
            <a:r>
              <a:rPr lang="ru-RU" sz="4400" u="sng" dirty="0"/>
              <a:t>работника</a:t>
            </a:r>
            <a:r>
              <a:rPr lang="ru-RU" sz="4400" dirty="0"/>
              <a:t>:</a:t>
            </a:r>
            <a:br>
              <a:rPr lang="ru-RU" sz="4400" dirty="0"/>
            </a:br>
            <a:br>
              <a:rPr lang="ru-RU" sz="4400" dirty="0"/>
            </a:br>
            <a:br>
              <a:rPr lang="ru-RU" sz="4400" dirty="0"/>
            </a:br>
            <a:endParaRPr lang="ru-RU" dirty="0"/>
          </a:p>
        </p:txBody>
      </p:sp>
    </p:spTree>
  </p:cSld>
  <p:clrMapOvr>
    <a:masterClrMapping/>
  </p:clrMapOvr>
  <p:transition advTm="12422">
    <p:randomBar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79512" y="1340768"/>
            <a:ext cx="8712968" cy="4666523"/>
          </a:xfrm>
        </p:spPr>
        <p:txBody>
          <a:bodyPr>
            <a:noAutofit/>
          </a:bodyPr>
          <a:lstStyle/>
          <a:p>
            <a:endParaRPr lang="ru-RU" sz="3200" dirty="0">
              <a:cs typeface="Times New Roman" pitchFamily="18" charset="0"/>
            </a:endParaRPr>
          </a:p>
          <a:p>
            <a:r>
              <a:rPr lang="ru-RU" sz="3200" dirty="0">
                <a:cs typeface="Times New Roman" pitchFamily="18" charset="0"/>
              </a:rPr>
              <a:t>5) при неформальной занятости работодатель </a:t>
            </a:r>
            <a:r>
              <a:rPr lang="ru-RU" sz="3200" dirty="0">
                <a:solidFill>
                  <a:schemeClr val="accent1"/>
                </a:solidFill>
                <a:cs typeface="Times New Roman" pitchFamily="18" charset="0"/>
              </a:rPr>
              <a:t>не перечисляет</a:t>
            </a:r>
            <a:r>
              <a:rPr lang="ru-RU" sz="3200" dirty="0">
                <a:cs typeface="Times New Roman" pitchFamily="18" charset="0"/>
              </a:rPr>
              <a:t> страховые взносы в Пенсионный фонд, что в будущем приведет к назначению </a:t>
            </a:r>
            <a:r>
              <a:rPr lang="ru-RU" sz="3200" dirty="0">
                <a:solidFill>
                  <a:srgbClr val="C00000"/>
                </a:solidFill>
                <a:cs typeface="Times New Roman" pitchFamily="18" charset="0"/>
              </a:rPr>
              <a:t>низких размеров пенсии </a:t>
            </a:r>
            <a:r>
              <a:rPr lang="ru-RU" sz="3200" dirty="0">
                <a:cs typeface="Times New Roman" pitchFamily="18" charset="0"/>
              </a:rPr>
              <a:t>и </a:t>
            </a:r>
            <a:r>
              <a:rPr lang="ru-RU" sz="3200" dirty="0" err="1">
                <a:cs typeface="Times New Roman" pitchFamily="18" charset="0"/>
              </a:rPr>
              <a:t>малообеспеченности</a:t>
            </a:r>
            <a:r>
              <a:rPr lang="ru-RU" sz="3200" dirty="0">
                <a:cs typeface="Times New Roman" pitchFamily="18" charset="0"/>
              </a:rPr>
              <a:t> работника в пожилом возрасте;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/>
              <a:t>Негативные последствия для </a:t>
            </a:r>
            <a:r>
              <a:rPr lang="ru-RU" sz="4000" u="sng" dirty="0"/>
              <a:t>работника</a:t>
            </a:r>
            <a:r>
              <a:rPr lang="ru-RU" sz="4000" dirty="0"/>
              <a:t>:</a:t>
            </a:r>
          </a:p>
        </p:txBody>
      </p:sp>
    </p:spTree>
  </p:cSld>
  <p:clrMapOvr>
    <a:masterClrMapping/>
  </p:clrMapOvr>
  <p:transition advTm="12672">
    <p:randomBar dir="vert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Другая 7">
      <a:dk1>
        <a:sysClr val="windowText" lastClr="000000"/>
      </a:dk1>
      <a:lt1>
        <a:sysClr val="window" lastClr="FFFFFF"/>
      </a:lt1>
      <a:dk2>
        <a:srgbClr val="0C0C0C"/>
      </a:dk2>
      <a:lt2>
        <a:srgbClr val="DEF5FA"/>
      </a:lt2>
      <a:accent1>
        <a:srgbClr val="FF0000"/>
      </a:accent1>
      <a:accent2>
        <a:srgbClr val="1896C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871</TotalTime>
  <Words>646</Words>
  <Application>Microsoft Office PowerPoint</Application>
  <PresentationFormat>Экран (4:3)</PresentationFormat>
  <Paragraphs>67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Times New Roman</vt:lpstr>
      <vt:lpstr>Verdana</vt:lpstr>
      <vt:lpstr>Wingdings 2</vt:lpstr>
      <vt:lpstr>Wingdings 3</vt:lpstr>
      <vt:lpstr>Открытая</vt:lpstr>
      <vt:lpstr>В Н И М А Н И Е !!!</vt:lpstr>
      <vt:lpstr>Неформальная занятость</vt:lpstr>
      <vt:lpstr>Презентация PowerPoint</vt:lpstr>
      <vt:lpstr>Последствия неформальной занятости для экономики:</vt:lpstr>
      <vt:lpstr>Негативные последствия для работника:</vt:lpstr>
      <vt:lpstr>Негативные последствия для работника:</vt:lpstr>
      <vt:lpstr>Негативные последствия для работника:</vt:lpstr>
      <vt:lpstr>Негативные последствия для работника:   </vt:lpstr>
      <vt:lpstr>Негативные последствия для работника:</vt:lpstr>
      <vt:lpstr>Негативные последствия для работника:</vt:lpstr>
      <vt:lpstr>Презентация PowerPoint</vt:lpstr>
      <vt:lpstr>Федеральным законодательством предусмотрено </vt:lpstr>
      <vt:lpstr>ЕСЛИ:</vt:lpstr>
      <vt:lpstr>Ваши права нарушены?</vt:lpstr>
      <vt:lpstr>Ваши права нарушены?</vt:lpstr>
      <vt:lpstr>Если работодатель не реагирует на ваши требования вы можете сообщить:</vt:lpstr>
      <vt:lpstr>Если работодатель не реагирует на ваши требования вы можете сообщить: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 Н И М А Н И Е !!!</dc:title>
  <dc:creator>IVAN</dc:creator>
  <cp:lastModifiedBy>Viktoria</cp:lastModifiedBy>
  <cp:revision>94</cp:revision>
  <dcterms:created xsi:type="dcterms:W3CDTF">2016-09-20T12:49:51Z</dcterms:created>
  <dcterms:modified xsi:type="dcterms:W3CDTF">2026-05-25T13:04:55Z</dcterms:modified>
</cp:coreProperties>
</file>