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9"/>
  </p:notesMasterIdLst>
  <p:sldIdLst>
    <p:sldId id="258" r:id="rId2"/>
    <p:sldId id="321" r:id="rId3"/>
    <p:sldId id="360" r:id="rId4"/>
    <p:sldId id="361" r:id="rId5"/>
    <p:sldId id="362" r:id="rId6"/>
    <p:sldId id="328" r:id="rId7"/>
    <p:sldId id="261" r:id="rId8"/>
    <p:sldId id="262" r:id="rId9"/>
    <p:sldId id="257" r:id="rId10"/>
    <p:sldId id="334" r:id="rId11"/>
    <p:sldId id="336" r:id="rId12"/>
    <p:sldId id="263" r:id="rId13"/>
    <p:sldId id="330" r:id="rId14"/>
    <p:sldId id="358" r:id="rId15"/>
    <p:sldId id="331" r:id="rId16"/>
    <p:sldId id="359" r:id="rId17"/>
    <p:sldId id="268" r:id="rId18"/>
    <p:sldId id="275" r:id="rId19"/>
    <p:sldId id="340" r:id="rId20"/>
    <p:sldId id="341" r:id="rId21"/>
    <p:sldId id="363" r:id="rId22"/>
    <p:sldId id="364" r:id="rId23"/>
    <p:sldId id="277" r:id="rId24"/>
    <p:sldId id="344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20" r:id="rId38"/>
  </p:sldIdLst>
  <p:sldSz cx="10080625" cy="7561263"/>
  <p:notesSz cx="6735763" cy="9856788"/>
  <p:defaultTextStyle>
    <a:defPPr>
      <a:defRPr lang="ru-RU"/>
    </a:defPPr>
    <a:lvl1pPr algn="l" defTabSz="9937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96888" indent="-39688" algn="l" defTabSz="9937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93775" indent="-79375" algn="l" defTabSz="9937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490663" indent="-119063" algn="l" defTabSz="9937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987550" indent="-158750" algn="l" defTabSz="9937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8"/>
    <a:srgbClr val="004A82"/>
    <a:srgbClr val="F09AB1"/>
    <a:srgbClr val="EC4ECE"/>
    <a:srgbClr val="A86ED4"/>
    <a:srgbClr val="25A2FF"/>
    <a:srgbClr val="FF6600"/>
    <a:srgbClr val="33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8551" autoAdjust="0"/>
  </p:normalViewPr>
  <p:slideViewPr>
    <p:cSldViewPr>
      <p:cViewPr>
        <p:scale>
          <a:sx n="88" d="100"/>
          <a:sy n="88" d="100"/>
        </p:scale>
        <p:origin x="336" y="264"/>
      </p:cViewPr>
      <p:guideLst>
        <p:guide orient="horz" pos="2382"/>
        <p:guide pos="31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462" y="-108"/>
      </p:cViewPr>
      <p:guideLst>
        <p:guide orient="horz" pos="3104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rostu\&#1041;&#1102;&#1076;&#1078;&#1077;&#1090;&#1085;&#1099;&#1081;\2017\&#1085;&#1072;%20&#1055;&#1088;&#1072;&#1074;&#1080;&#1090;&#1077;&#1083;&#1100;&#1089;&#1090;&#1074;&#1086;\&#1076;&#1083;&#1103;%20&#1089;&#1083;&#1072;&#1081;&#1076;&#1086;&#1074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052680974397904E-2"/>
          <c:y val="7.6520917357490434E-2"/>
          <c:w val="0.83153041197984967"/>
          <c:h val="0.8095687763273645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3FE9CC-AC18-466E-8172-D2A3D270955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7D76EEA-D153-48E1-9CB4-823E8254099D}">
      <dgm:prSet phldrT="[Текст]" custT="1"/>
      <dgm:spPr/>
      <dgm:t>
        <a:bodyPr/>
        <a:lstStyle/>
        <a:p>
          <a:r>
            <a:rPr lang="ru-RU" sz="1600" dirty="0" smtClean="0"/>
            <a:t>Оптимизация расходов на муниципальное управление</a:t>
          </a:r>
          <a:endParaRPr lang="ru-RU" sz="1600" dirty="0"/>
        </a:p>
      </dgm:t>
    </dgm:pt>
    <dgm:pt modelId="{5CA709D5-9DFA-4C57-9BF0-5470A55EEEA4}" type="parTrans" cxnId="{C5B30221-EBA8-46EE-AB22-91D7F7E8A383}">
      <dgm:prSet/>
      <dgm:spPr/>
      <dgm:t>
        <a:bodyPr/>
        <a:lstStyle/>
        <a:p>
          <a:endParaRPr lang="ru-RU"/>
        </a:p>
      </dgm:t>
    </dgm:pt>
    <dgm:pt modelId="{EC657836-094E-4C73-B264-03CADA5EB378}" type="sibTrans" cxnId="{C5B30221-EBA8-46EE-AB22-91D7F7E8A383}">
      <dgm:prSet/>
      <dgm:spPr/>
      <dgm:t>
        <a:bodyPr/>
        <a:lstStyle/>
        <a:p>
          <a:endParaRPr lang="ru-RU"/>
        </a:p>
      </dgm:t>
    </dgm:pt>
    <dgm:pt modelId="{C995B7B5-71B2-4B57-B9C4-F6B4266E5EA8}">
      <dgm:prSet phldrT="[Текст]" custT="1"/>
      <dgm:spPr/>
      <dgm:t>
        <a:bodyPr/>
        <a:lstStyle/>
        <a:p>
          <a:r>
            <a:rPr lang="ru-RU" sz="1600" dirty="0" smtClean="0"/>
            <a:t>Оптимизация расходов на содержание бюджетной сети, а также численности работников бюджетной сферы</a:t>
          </a:r>
          <a:endParaRPr lang="ru-RU" sz="1600" dirty="0"/>
        </a:p>
      </dgm:t>
    </dgm:pt>
    <dgm:pt modelId="{AE27033A-5426-4AE7-87AF-D320A5605B61}" type="parTrans" cxnId="{FB630622-E6D2-4AD9-9309-7B33B53CCFEF}">
      <dgm:prSet/>
      <dgm:spPr/>
      <dgm:t>
        <a:bodyPr/>
        <a:lstStyle/>
        <a:p>
          <a:endParaRPr lang="ru-RU"/>
        </a:p>
      </dgm:t>
    </dgm:pt>
    <dgm:pt modelId="{63A4352E-F0E2-4A50-BB3B-368C5C89CD0D}" type="sibTrans" cxnId="{FB630622-E6D2-4AD9-9309-7B33B53CCFEF}">
      <dgm:prSet/>
      <dgm:spPr/>
      <dgm:t>
        <a:bodyPr/>
        <a:lstStyle/>
        <a:p>
          <a:endParaRPr lang="ru-RU"/>
        </a:p>
      </dgm:t>
    </dgm:pt>
    <dgm:pt modelId="{55C06E61-4E37-4169-923E-3A886043A1C5}">
      <dgm:prSet phldrT="[Текст]" custT="1"/>
      <dgm:spPr/>
      <dgm:t>
        <a:bodyPr/>
        <a:lstStyle/>
        <a:p>
          <a:r>
            <a:rPr lang="ru-RU" sz="1600" dirty="0" smtClean="0"/>
            <a:t>Совершенствование системы закупок для муниципальных нужд</a:t>
          </a:r>
          <a:endParaRPr lang="ru-RU" sz="1600" dirty="0"/>
        </a:p>
      </dgm:t>
    </dgm:pt>
    <dgm:pt modelId="{A4630C98-2FC0-45CC-BEA0-333E3A745DF6}" type="parTrans" cxnId="{AAE6D2C2-11B3-45F1-A26A-7A59B09E2F78}">
      <dgm:prSet/>
      <dgm:spPr/>
      <dgm:t>
        <a:bodyPr/>
        <a:lstStyle/>
        <a:p>
          <a:endParaRPr lang="ru-RU"/>
        </a:p>
      </dgm:t>
    </dgm:pt>
    <dgm:pt modelId="{996D2BD6-5E69-403D-B29C-4CDA91EC7A9A}" type="sibTrans" cxnId="{AAE6D2C2-11B3-45F1-A26A-7A59B09E2F78}">
      <dgm:prSet/>
      <dgm:spPr/>
      <dgm:t>
        <a:bodyPr/>
        <a:lstStyle/>
        <a:p>
          <a:endParaRPr lang="ru-RU"/>
        </a:p>
      </dgm:t>
    </dgm:pt>
    <dgm:pt modelId="{CB0BE625-C1F6-4F2F-B61D-4CA82825483F}">
      <dgm:prSet phldrT="[Текст]" custT="1"/>
      <dgm:spPr/>
      <dgm:t>
        <a:bodyPr/>
        <a:lstStyle/>
        <a:p>
          <a:r>
            <a:rPr lang="ru-RU" sz="1600" dirty="0" smtClean="0"/>
            <a:t>Оптимизация расходов, связанных с предоставлением бюджетных средств хозяйствующим субъектам</a:t>
          </a:r>
          <a:endParaRPr lang="ru-RU" sz="1600" dirty="0"/>
        </a:p>
      </dgm:t>
    </dgm:pt>
    <dgm:pt modelId="{50A43C09-D3EA-4868-9A84-5B1A1FFAD32E}" type="parTrans" cxnId="{CF6F3721-A5DF-49D4-88AD-C19991AC76BB}">
      <dgm:prSet/>
      <dgm:spPr/>
      <dgm:t>
        <a:bodyPr/>
        <a:lstStyle/>
        <a:p>
          <a:endParaRPr lang="ru-RU"/>
        </a:p>
      </dgm:t>
    </dgm:pt>
    <dgm:pt modelId="{DF4F9B13-8AEA-4F88-B931-7C3807358D7D}" type="sibTrans" cxnId="{CF6F3721-A5DF-49D4-88AD-C19991AC76BB}">
      <dgm:prSet/>
      <dgm:spPr/>
      <dgm:t>
        <a:bodyPr/>
        <a:lstStyle/>
        <a:p>
          <a:endParaRPr lang="ru-RU"/>
        </a:p>
      </dgm:t>
    </dgm:pt>
    <dgm:pt modelId="{2AE01687-F7BF-4996-89A6-D8DD358D7000}">
      <dgm:prSet phldrT="[Текст]" custT="1"/>
      <dgm:spPr/>
      <dgm:t>
        <a:bodyPr/>
        <a:lstStyle/>
        <a:p>
          <a:r>
            <a:rPr lang="ru-RU" sz="1600" dirty="0" smtClean="0"/>
            <a:t>Оптимизация инвестиционных расходов, субсидий юридическим лицам и дебиторской задолженности</a:t>
          </a:r>
          <a:endParaRPr lang="ru-RU" sz="1600" dirty="0"/>
        </a:p>
      </dgm:t>
    </dgm:pt>
    <dgm:pt modelId="{ABEA63DD-E5C7-4FC4-A863-4E11A10F4A70}" type="parTrans" cxnId="{F66C6014-F8B9-403B-9927-2EA49E717D00}">
      <dgm:prSet/>
      <dgm:spPr/>
      <dgm:t>
        <a:bodyPr/>
        <a:lstStyle/>
        <a:p>
          <a:endParaRPr lang="ru-RU"/>
        </a:p>
      </dgm:t>
    </dgm:pt>
    <dgm:pt modelId="{09653410-3977-4334-8930-72A080C32D80}" type="sibTrans" cxnId="{F66C6014-F8B9-403B-9927-2EA49E717D00}">
      <dgm:prSet/>
      <dgm:spPr/>
      <dgm:t>
        <a:bodyPr/>
        <a:lstStyle/>
        <a:p>
          <a:endParaRPr lang="ru-RU"/>
        </a:p>
      </dgm:t>
    </dgm:pt>
    <dgm:pt modelId="{1DDB8FF7-ED70-4B3C-9F8A-3F81C975815A}">
      <dgm:prSet phldrT="[Текст]" custT="1"/>
      <dgm:spPr/>
      <dgm:t>
        <a:bodyPr/>
        <a:lstStyle/>
        <a:p>
          <a:r>
            <a:rPr lang="ru-RU" sz="1600" dirty="0" smtClean="0"/>
            <a:t>Сокращение просроченной кредиторской задолженности бюджета Знаменского </a:t>
          </a:r>
          <a:r>
            <a:rPr lang="ru-RU" sz="1600" smtClean="0"/>
            <a:t>муниципального района</a:t>
          </a:r>
          <a:endParaRPr lang="ru-RU" sz="1600" dirty="0"/>
        </a:p>
      </dgm:t>
    </dgm:pt>
    <dgm:pt modelId="{8795EDF5-C90B-4D33-ABA6-E03D42A17F6C}" type="parTrans" cxnId="{8711C036-FBC0-49E8-B8EC-5DCCFE728844}">
      <dgm:prSet/>
      <dgm:spPr/>
      <dgm:t>
        <a:bodyPr/>
        <a:lstStyle/>
        <a:p>
          <a:endParaRPr lang="ru-RU"/>
        </a:p>
      </dgm:t>
    </dgm:pt>
    <dgm:pt modelId="{E3F1B675-B60E-4F90-A2F6-DB67B113221F}" type="sibTrans" cxnId="{8711C036-FBC0-49E8-B8EC-5DCCFE728844}">
      <dgm:prSet/>
      <dgm:spPr/>
      <dgm:t>
        <a:bodyPr/>
        <a:lstStyle/>
        <a:p>
          <a:endParaRPr lang="ru-RU"/>
        </a:p>
      </dgm:t>
    </dgm:pt>
    <dgm:pt modelId="{EDCBD8C8-9BCD-4830-9E69-7D5CA30B6545}" type="pres">
      <dgm:prSet presAssocID="{6D3FE9CC-AC18-466E-8172-D2A3D27095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C5B68E-5EAC-4658-8065-BF003D53D6F1}" type="pres">
      <dgm:prSet presAssocID="{57D76EEA-D153-48E1-9CB4-823E8254099D}" presName="parentLin" presStyleCnt="0"/>
      <dgm:spPr/>
    </dgm:pt>
    <dgm:pt modelId="{38C150B7-DEFE-4FA5-B29D-E6EA78333AC6}" type="pres">
      <dgm:prSet presAssocID="{57D76EEA-D153-48E1-9CB4-823E8254099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1A50FCC-9A90-4ACA-8E51-8C44A0FE0D19}" type="pres">
      <dgm:prSet presAssocID="{57D76EEA-D153-48E1-9CB4-823E8254099D}" presName="parentText" presStyleLbl="node1" presStyleIdx="0" presStyleCnt="6" custScaleX="1407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19381-521C-4B32-8C88-B66C00D9F883}" type="pres">
      <dgm:prSet presAssocID="{57D76EEA-D153-48E1-9CB4-823E8254099D}" presName="negativeSpace" presStyleCnt="0"/>
      <dgm:spPr/>
    </dgm:pt>
    <dgm:pt modelId="{218FDBA3-84D4-4BB3-9D52-0BD904B4F6B9}" type="pres">
      <dgm:prSet presAssocID="{57D76EEA-D153-48E1-9CB4-823E8254099D}" presName="childText" presStyleLbl="conFgAcc1" presStyleIdx="0" presStyleCnt="6" custLinFactNeighborY="30522">
        <dgm:presLayoutVars>
          <dgm:bulletEnabled val="1"/>
        </dgm:presLayoutVars>
      </dgm:prSet>
      <dgm:spPr>
        <a:ln>
          <a:solidFill>
            <a:schemeClr val="accent3"/>
          </a:solidFill>
          <a:prstDash val="solid"/>
        </a:ln>
      </dgm:spPr>
    </dgm:pt>
    <dgm:pt modelId="{86588FFC-AB46-490C-9620-CD13BBD8A306}" type="pres">
      <dgm:prSet presAssocID="{EC657836-094E-4C73-B264-03CADA5EB378}" presName="spaceBetweenRectangles" presStyleCnt="0"/>
      <dgm:spPr/>
    </dgm:pt>
    <dgm:pt modelId="{F75233BD-F84D-4548-8655-C43B1A8C34E7}" type="pres">
      <dgm:prSet presAssocID="{C995B7B5-71B2-4B57-B9C4-F6B4266E5EA8}" presName="parentLin" presStyleCnt="0"/>
      <dgm:spPr/>
    </dgm:pt>
    <dgm:pt modelId="{3A8AF8B9-AA78-4E05-8D22-07A1A8CCBCB4}" type="pres">
      <dgm:prSet presAssocID="{C995B7B5-71B2-4B57-B9C4-F6B4266E5EA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C5BEA2E-2EA6-476D-9DE1-654DAAF2C026}" type="pres">
      <dgm:prSet presAssocID="{C995B7B5-71B2-4B57-B9C4-F6B4266E5EA8}" presName="parentText" presStyleLbl="node1" presStyleIdx="1" presStyleCnt="6" custScaleX="1407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35915-DBBE-4CC7-8DF7-24B1ACE2CA04}" type="pres">
      <dgm:prSet presAssocID="{C995B7B5-71B2-4B57-B9C4-F6B4266E5EA8}" presName="negativeSpace" presStyleCnt="0"/>
      <dgm:spPr/>
    </dgm:pt>
    <dgm:pt modelId="{91538EA2-F5A5-436B-B453-64737CDF9BA7}" type="pres">
      <dgm:prSet presAssocID="{C995B7B5-71B2-4B57-B9C4-F6B4266E5EA8}" presName="childText" presStyleLbl="conFgAcc1" presStyleIdx="1" presStyleCnt="6" custLinFactNeighborY="30522">
        <dgm:presLayoutVars>
          <dgm:bulletEnabled val="1"/>
        </dgm:presLayoutVars>
      </dgm:prSet>
      <dgm:spPr>
        <a:ln>
          <a:solidFill>
            <a:srgbClr val="87A99B"/>
          </a:solidFill>
          <a:prstDash val="solid"/>
        </a:ln>
      </dgm:spPr>
    </dgm:pt>
    <dgm:pt modelId="{1DD5AA1C-9E23-4518-BE76-6B150640A770}" type="pres">
      <dgm:prSet presAssocID="{63A4352E-F0E2-4A50-BB3B-368C5C89CD0D}" presName="spaceBetweenRectangles" presStyleCnt="0"/>
      <dgm:spPr/>
    </dgm:pt>
    <dgm:pt modelId="{7BD81CE4-A58F-434E-91DA-22DF989E852C}" type="pres">
      <dgm:prSet presAssocID="{55C06E61-4E37-4169-923E-3A886043A1C5}" presName="parentLin" presStyleCnt="0"/>
      <dgm:spPr/>
    </dgm:pt>
    <dgm:pt modelId="{87E444D1-CDD9-420A-8757-B18A75F74173}" type="pres">
      <dgm:prSet presAssocID="{55C06E61-4E37-4169-923E-3A886043A1C5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84D83AD3-81E7-4C18-8DA4-02D9AA02AA71}" type="pres">
      <dgm:prSet presAssocID="{55C06E61-4E37-4169-923E-3A886043A1C5}" presName="parentText" presStyleLbl="node1" presStyleIdx="2" presStyleCnt="6" custScaleX="1407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D6586-17EC-474A-B97E-04591A44196D}" type="pres">
      <dgm:prSet presAssocID="{55C06E61-4E37-4169-923E-3A886043A1C5}" presName="negativeSpace" presStyleCnt="0"/>
      <dgm:spPr/>
    </dgm:pt>
    <dgm:pt modelId="{771BFA5F-F59F-4BCF-82CC-4B2B7B89F98D}" type="pres">
      <dgm:prSet presAssocID="{55C06E61-4E37-4169-923E-3A886043A1C5}" presName="childText" presStyleLbl="conFgAcc1" presStyleIdx="2" presStyleCnt="6" custLinFactNeighborY="30522">
        <dgm:presLayoutVars>
          <dgm:bulletEnabled val="1"/>
        </dgm:presLayoutVars>
      </dgm:prSet>
      <dgm:spPr>
        <a:ln>
          <a:solidFill>
            <a:srgbClr val="82A387"/>
          </a:solidFill>
          <a:prstDash val="solid"/>
        </a:ln>
      </dgm:spPr>
    </dgm:pt>
    <dgm:pt modelId="{6667C2D6-AE42-49EC-A499-30122B03F0F5}" type="pres">
      <dgm:prSet presAssocID="{996D2BD6-5E69-403D-B29C-4CDA91EC7A9A}" presName="spaceBetweenRectangles" presStyleCnt="0"/>
      <dgm:spPr/>
    </dgm:pt>
    <dgm:pt modelId="{FC14BE86-75AE-466E-857F-25E17D7E8CBB}" type="pres">
      <dgm:prSet presAssocID="{CB0BE625-C1F6-4F2F-B61D-4CA82825483F}" presName="parentLin" presStyleCnt="0"/>
      <dgm:spPr/>
    </dgm:pt>
    <dgm:pt modelId="{78C20F2D-CA48-4197-B9AD-26591EB669CA}" type="pres">
      <dgm:prSet presAssocID="{CB0BE625-C1F6-4F2F-B61D-4CA82825483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39881F8-3690-4984-8FA7-70F71ABAD2F8}" type="pres">
      <dgm:prSet presAssocID="{CB0BE625-C1F6-4F2F-B61D-4CA82825483F}" presName="parentText" presStyleLbl="node1" presStyleIdx="3" presStyleCnt="6" custScaleX="1407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072D6-50B6-441B-8805-A459430B41AE}" type="pres">
      <dgm:prSet presAssocID="{CB0BE625-C1F6-4F2F-B61D-4CA82825483F}" presName="negativeSpace" presStyleCnt="0"/>
      <dgm:spPr/>
    </dgm:pt>
    <dgm:pt modelId="{187394B8-96DA-4152-A7C9-DB6658B7BFB6}" type="pres">
      <dgm:prSet presAssocID="{CB0BE625-C1F6-4F2F-B61D-4CA82825483F}" presName="childText" presStyleLbl="conFgAcc1" presStyleIdx="3" presStyleCnt="6" custLinFactNeighborY="-8992">
        <dgm:presLayoutVars>
          <dgm:bulletEnabled val="1"/>
        </dgm:presLayoutVars>
      </dgm:prSet>
      <dgm:spPr>
        <a:ln>
          <a:solidFill>
            <a:srgbClr val="879E7D"/>
          </a:solidFill>
          <a:prstDash val="solid"/>
        </a:ln>
      </dgm:spPr>
    </dgm:pt>
    <dgm:pt modelId="{45BD1BAE-DA51-4873-AE0E-47B6EFC38F0C}" type="pres">
      <dgm:prSet presAssocID="{DF4F9B13-8AEA-4F88-B931-7C3807358D7D}" presName="spaceBetweenRectangles" presStyleCnt="0"/>
      <dgm:spPr/>
    </dgm:pt>
    <dgm:pt modelId="{15AEE00D-4B26-4FDF-A231-F1DB5B8F3820}" type="pres">
      <dgm:prSet presAssocID="{2AE01687-F7BF-4996-89A6-D8DD358D7000}" presName="parentLin" presStyleCnt="0"/>
      <dgm:spPr/>
    </dgm:pt>
    <dgm:pt modelId="{B2D20B1E-ABB8-441D-83BF-38F2DEF24DD8}" type="pres">
      <dgm:prSet presAssocID="{2AE01687-F7BF-4996-89A6-D8DD358D7000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7EE7A29-BB17-4DBA-A6F5-C232EDFD37B2}" type="pres">
      <dgm:prSet presAssocID="{2AE01687-F7BF-4996-89A6-D8DD358D7000}" presName="parentText" presStyleLbl="node1" presStyleIdx="4" presStyleCnt="6" custScaleX="140732" custScaleY="153778" custLinFactNeighborX="-2990" custLinFactNeighborY="78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D36B4-C39C-46B5-A9D8-61438ACCB4EB}" type="pres">
      <dgm:prSet presAssocID="{2AE01687-F7BF-4996-89A6-D8DD358D7000}" presName="negativeSpace" presStyleCnt="0"/>
      <dgm:spPr/>
    </dgm:pt>
    <dgm:pt modelId="{E62C78D5-2D3B-4586-B485-09C69E766012}" type="pres">
      <dgm:prSet presAssocID="{2AE01687-F7BF-4996-89A6-D8DD358D7000}" presName="childText" presStyleLbl="conFgAcc1" presStyleIdx="4" presStyleCnt="6" custLinFactNeighborY="30522">
        <dgm:presLayoutVars>
          <dgm:bulletEnabled val="1"/>
        </dgm:presLayoutVars>
      </dgm:prSet>
      <dgm:spPr>
        <a:ln>
          <a:solidFill>
            <a:srgbClr val="8F9879"/>
          </a:solidFill>
          <a:prstDash val="solid"/>
        </a:ln>
      </dgm:spPr>
    </dgm:pt>
    <dgm:pt modelId="{A2E816BA-A0C8-4305-9C6B-F15E952FF36A}" type="pres">
      <dgm:prSet presAssocID="{09653410-3977-4334-8930-72A080C32D80}" presName="spaceBetweenRectangles" presStyleCnt="0"/>
      <dgm:spPr/>
    </dgm:pt>
    <dgm:pt modelId="{237C9F5D-ACB5-440A-AD75-C0EE5182E5D1}" type="pres">
      <dgm:prSet presAssocID="{1DDB8FF7-ED70-4B3C-9F8A-3F81C975815A}" presName="parentLin" presStyleCnt="0"/>
      <dgm:spPr/>
    </dgm:pt>
    <dgm:pt modelId="{D3E4E491-BEF8-4FD2-AB56-20C032E97785}" type="pres">
      <dgm:prSet presAssocID="{1DDB8FF7-ED70-4B3C-9F8A-3F81C975815A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C893406C-7EB0-4E0B-9D86-2957A89A9076}" type="pres">
      <dgm:prSet presAssocID="{1DDB8FF7-ED70-4B3C-9F8A-3F81C975815A}" presName="parentText" presStyleLbl="node1" presStyleIdx="5" presStyleCnt="6" custScaleX="101802" custScaleY="1958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5CA06-4CFD-4748-8254-D63CC2880E67}" type="pres">
      <dgm:prSet presAssocID="{1DDB8FF7-ED70-4B3C-9F8A-3F81C975815A}" presName="negativeSpace" presStyleCnt="0"/>
      <dgm:spPr/>
    </dgm:pt>
    <dgm:pt modelId="{125E66D9-642D-4732-B1D1-C19C99B10723}" type="pres">
      <dgm:prSet presAssocID="{1DDB8FF7-ED70-4B3C-9F8A-3F81C975815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9CA4DDF-6A81-4474-9AD1-B878449B556B}" type="presOf" srcId="{6D3FE9CC-AC18-466E-8172-D2A3D2709557}" destId="{EDCBD8C8-9BCD-4830-9E69-7D5CA30B6545}" srcOrd="0" destOrd="0" presId="urn:microsoft.com/office/officeart/2005/8/layout/list1"/>
    <dgm:cxn modelId="{8711C036-FBC0-49E8-B8EC-5DCCFE728844}" srcId="{6D3FE9CC-AC18-466E-8172-D2A3D2709557}" destId="{1DDB8FF7-ED70-4B3C-9F8A-3F81C975815A}" srcOrd="5" destOrd="0" parTransId="{8795EDF5-C90B-4D33-ABA6-E03D42A17F6C}" sibTransId="{E3F1B675-B60E-4F90-A2F6-DB67B113221F}"/>
    <dgm:cxn modelId="{9D14BFA6-4C24-4D8A-8EAC-B81CCDED778B}" type="presOf" srcId="{1DDB8FF7-ED70-4B3C-9F8A-3F81C975815A}" destId="{D3E4E491-BEF8-4FD2-AB56-20C032E97785}" srcOrd="0" destOrd="0" presId="urn:microsoft.com/office/officeart/2005/8/layout/list1"/>
    <dgm:cxn modelId="{C5B30221-EBA8-46EE-AB22-91D7F7E8A383}" srcId="{6D3FE9CC-AC18-466E-8172-D2A3D2709557}" destId="{57D76EEA-D153-48E1-9CB4-823E8254099D}" srcOrd="0" destOrd="0" parTransId="{5CA709D5-9DFA-4C57-9BF0-5470A55EEEA4}" sibTransId="{EC657836-094E-4C73-B264-03CADA5EB378}"/>
    <dgm:cxn modelId="{FE40ABB0-E915-486C-AE56-14331144F7C2}" type="presOf" srcId="{CB0BE625-C1F6-4F2F-B61D-4CA82825483F}" destId="{C39881F8-3690-4984-8FA7-70F71ABAD2F8}" srcOrd="1" destOrd="0" presId="urn:microsoft.com/office/officeart/2005/8/layout/list1"/>
    <dgm:cxn modelId="{A271AD1A-6FCF-4380-98D5-E627F589F45B}" type="presOf" srcId="{57D76EEA-D153-48E1-9CB4-823E8254099D}" destId="{38C150B7-DEFE-4FA5-B29D-E6EA78333AC6}" srcOrd="0" destOrd="0" presId="urn:microsoft.com/office/officeart/2005/8/layout/list1"/>
    <dgm:cxn modelId="{FB630622-E6D2-4AD9-9309-7B33B53CCFEF}" srcId="{6D3FE9CC-AC18-466E-8172-D2A3D2709557}" destId="{C995B7B5-71B2-4B57-B9C4-F6B4266E5EA8}" srcOrd="1" destOrd="0" parTransId="{AE27033A-5426-4AE7-87AF-D320A5605B61}" sibTransId="{63A4352E-F0E2-4A50-BB3B-368C5C89CD0D}"/>
    <dgm:cxn modelId="{DBE07DF0-EF0C-4EE2-8BD6-97A2EC865C98}" type="presOf" srcId="{55C06E61-4E37-4169-923E-3A886043A1C5}" destId="{87E444D1-CDD9-420A-8757-B18A75F74173}" srcOrd="0" destOrd="0" presId="urn:microsoft.com/office/officeart/2005/8/layout/list1"/>
    <dgm:cxn modelId="{AAE6D2C2-11B3-45F1-A26A-7A59B09E2F78}" srcId="{6D3FE9CC-AC18-466E-8172-D2A3D2709557}" destId="{55C06E61-4E37-4169-923E-3A886043A1C5}" srcOrd="2" destOrd="0" parTransId="{A4630C98-2FC0-45CC-BEA0-333E3A745DF6}" sibTransId="{996D2BD6-5E69-403D-B29C-4CDA91EC7A9A}"/>
    <dgm:cxn modelId="{CF6F3721-A5DF-49D4-88AD-C19991AC76BB}" srcId="{6D3FE9CC-AC18-466E-8172-D2A3D2709557}" destId="{CB0BE625-C1F6-4F2F-B61D-4CA82825483F}" srcOrd="3" destOrd="0" parTransId="{50A43C09-D3EA-4868-9A84-5B1A1FFAD32E}" sibTransId="{DF4F9B13-8AEA-4F88-B931-7C3807358D7D}"/>
    <dgm:cxn modelId="{0D76DF8D-EC16-470B-A252-246ABC554EF9}" type="presOf" srcId="{2AE01687-F7BF-4996-89A6-D8DD358D7000}" destId="{27EE7A29-BB17-4DBA-A6F5-C232EDFD37B2}" srcOrd="1" destOrd="0" presId="urn:microsoft.com/office/officeart/2005/8/layout/list1"/>
    <dgm:cxn modelId="{B669A99C-B800-4538-9986-D579C1F1089D}" type="presOf" srcId="{2AE01687-F7BF-4996-89A6-D8DD358D7000}" destId="{B2D20B1E-ABB8-441D-83BF-38F2DEF24DD8}" srcOrd="0" destOrd="0" presId="urn:microsoft.com/office/officeart/2005/8/layout/list1"/>
    <dgm:cxn modelId="{C4318C7C-F9BF-4B32-B6C7-A2C2ADD097BF}" type="presOf" srcId="{57D76EEA-D153-48E1-9CB4-823E8254099D}" destId="{01A50FCC-9A90-4ACA-8E51-8C44A0FE0D19}" srcOrd="1" destOrd="0" presId="urn:microsoft.com/office/officeart/2005/8/layout/list1"/>
    <dgm:cxn modelId="{D6C222E7-092A-4DCD-BACA-6A21BF184419}" type="presOf" srcId="{1DDB8FF7-ED70-4B3C-9F8A-3F81C975815A}" destId="{C893406C-7EB0-4E0B-9D86-2957A89A9076}" srcOrd="1" destOrd="0" presId="urn:microsoft.com/office/officeart/2005/8/layout/list1"/>
    <dgm:cxn modelId="{E4695723-714F-438B-B1CF-45917519C150}" type="presOf" srcId="{CB0BE625-C1F6-4F2F-B61D-4CA82825483F}" destId="{78C20F2D-CA48-4197-B9AD-26591EB669CA}" srcOrd="0" destOrd="0" presId="urn:microsoft.com/office/officeart/2005/8/layout/list1"/>
    <dgm:cxn modelId="{A196B4D6-D48F-4499-9AA4-1DBE8A66EC7D}" type="presOf" srcId="{55C06E61-4E37-4169-923E-3A886043A1C5}" destId="{84D83AD3-81E7-4C18-8DA4-02D9AA02AA71}" srcOrd="1" destOrd="0" presId="urn:microsoft.com/office/officeart/2005/8/layout/list1"/>
    <dgm:cxn modelId="{57770039-6858-4566-9879-9EE8FD4F7787}" type="presOf" srcId="{C995B7B5-71B2-4B57-B9C4-F6B4266E5EA8}" destId="{3A8AF8B9-AA78-4E05-8D22-07A1A8CCBCB4}" srcOrd="0" destOrd="0" presId="urn:microsoft.com/office/officeart/2005/8/layout/list1"/>
    <dgm:cxn modelId="{F66C6014-F8B9-403B-9927-2EA49E717D00}" srcId="{6D3FE9CC-AC18-466E-8172-D2A3D2709557}" destId="{2AE01687-F7BF-4996-89A6-D8DD358D7000}" srcOrd="4" destOrd="0" parTransId="{ABEA63DD-E5C7-4FC4-A863-4E11A10F4A70}" sibTransId="{09653410-3977-4334-8930-72A080C32D80}"/>
    <dgm:cxn modelId="{5DC50457-EA18-43AD-8631-8E42AAF0F756}" type="presOf" srcId="{C995B7B5-71B2-4B57-B9C4-F6B4266E5EA8}" destId="{BC5BEA2E-2EA6-476D-9DE1-654DAAF2C026}" srcOrd="1" destOrd="0" presId="urn:microsoft.com/office/officeart/2005/8/layout/list1"/>
    <dgm:cxn modelId="{C41AD022-0EB9-43FC-8AB9-966307615420}" type="presParOf" srcId="{EDCBD8C8-9BCD-4830-9E69-7D5CA30B6545}" destId="{23C5B68E-5EAC-4658-8065-BF003D53D6F1}" srcOrd="0" destOrd="0" presId="urn:microsoft.com/office/officeart/2005/8/layout/list1"/>
    <dgm:cxn modelId="{363AF033-4634-4880-A938-CE5CB6E7BA42}" type="presParOf" srcId="{23C5B68E-5EAC-4658-8065-BF003D53D6F1}" destId="{38C150B7-DEFE-4FA5-B29D-E6EA78333AC6}" srcOrd="0" destOrd="0" presId="urn:microsoft.com/office/officeart/2005/8/layout/list1"/>
    <dgm:cxn modelId="{ADFF1489-2A78-480B-971E-2F91B969A1D3}" type="presParOf" srcId="{23C5B68E-5EAC-4658-8065-BF003D53D6F1}" destId="{01A50FCC-9A90-4ACA-8E51-8C44A0FE0D19}" srcOrd="1" destOrd="0" presId="urn:microsoft.com/office/officeart/2005/8/layout/list1"/>
    <dgm:cxn modelId="{6B6853BE-C874-4B61-B4B3-1D7B3F4A09AE}" type="presParOf" srcId="{EDCBD8C8-9BCD-4830-9E69-7D5CA30B6545}" destId="{D2419381-521C-4B32-8C88-B66C00D9F883}" srcOrd="1" destOrd="0" presId="urn:microsoft.com/office/officeart/2005/8/layout/list1"/>
    <dgm:cxn modelId="{18362734-4502-448A-8F27-E9450669217E}" type="presParOf" srcId="{EDCBD8C8-9BCD-4830-9E69-7D5CA30B6545}" destId="{218FDBA3-84D4-4BB3-9D52-0BD904B4F6B9}" srcOrd="2" destOrd="0" presId="urn:microsoft.com/office/officeart/2005/8/layout/list1"/>
    <dgm:cxn modelId="{DEF7EC91-E861-4F2A-B57F-40E873C9F1D0}" type="presParOf" srcId="{EDCBD8C8-9BCD-4830-9E69-7D5CA30B6545}" destId="{86588FFC-AB46-490C-9620-CD13BBD8A306}" srcOrd="3" destOrd="0" presId="urn:microsoft.com/office/officeart/2005/8/layout/list1"/>
    <dgm:cxn modelId="{049C243D-1EBB-48E0-A00C-8384EFC80E4C}" type="presParOf" srcId="{EDCBD8C8-9BCD-4830-9E69-7D5CA30B6545}" destId="{F75233BD-F84D-4548-8655-C43B1A8C34E7}" srcOrd="4" destOrd="0" presId="urn:microsoft.com/office/officeart/2005/8/layout/list1"/>
    <dgm:cxn modelId="{FD24A4C6-9558-464C-AF5F-0036C587B7DA}" type="presParOf" srcId="{F75233BD-F84D-4548-8655-C43B1A8C34E7}" destId="{3A8AF8B9-AA78-4E05-8D22-07A1A8CCBCB4}" srcOrd="0" destOrd="0" presId="urn:microsoft.com/office/officeart/2005/8/layout/list1"/>
    <dgm:cxn modelId="{5BBB8341-0510-4336-8CBB-55AB391D4831}" type="presParOf" srcId="{F75233BD-F84D-4548-8655-C43B1A8C34E7}" destId="{BC5BEA2E-2EA6-476D-9DE1-654DAAF2C026}" srcOrd="1" destOrd="0" presId="urn:microsoft.com/office/officeart/2005/8/layout/list1"/>
    <dgm:cxn modelId="{329C0713-EDCA-4A41-9DFD-00B768CC5858}" type="presParOf" srcId="{EDCBD8C8-9BCD-4830-9E69-7D5CA30B6545}" destId="{71C35915-DBBE-4CC7-8DF7-24B1ACE2CA04}" srcOrd="5" destOrd="0" presId="urn:microsoft.com/office/officeart/2005/8/layout/list1"/>
    <dgm:cxn modelId="{38B82C2A-72E0-4F74-82F6-D3095270BE12}" type="presParOf" srcId="{EDCBD8C8-9BCD-4830-9E69-7D5CA30B6545}" destId="{91538EA2-F5A5-436B-B453-64737CDF9BA7}" srcOrd="6" destOrd="0" presId="urn:microsoft.com/office/officeart/2005/8/layout/list1"/>
    <dgm:cxn modelId="{19D0DD0D-B727-4DAC-BE12-9085F2247DC5}" type="presParOf" srcId="{EDCBD8C8-9BCD-4830-9E69-7D5CA30B6545}" destId="{1DD5AA1C-9E23-4518-BE76-6B150640A770}" srcOrd="7" destOrd="0" presId="urn:microsoft.com/office/officeart/2005/8/layout/list1"/>
    <dgm:cxn modelId="{807E31B2-4F71-40ED-90AA-2FFB8156B7EA}" type="presParOf" srcId="{EDCBD8C8-9BCD-4830-9E69-7D5CA30B6545}" destId="{7BD81CE4-A58F-434E-91DA-22DF989E852C}" srcOrd="8" destOrd="0" presId="urn:microsoft.com/office/officeart/2005/8/layout/list1"/>
    <dgm:cxn modelId="{9E7EA835-CDE5-4CD1-B51D-BBBBB5F6B2C3}" type="presParOf" srcId="{7BD81CE4-A58F-434E-91DA-22DF989E852C}" destId="{87E444D1-CDD9-420A-8757-B18A75F74173}" srcOrd="0" destOrd="0" presId="urn:microsoft.com/office/officeart/2005/8/layout/list1"/>
    <dgm:cxn modelId="{66F84744-247F-4735-9724-643B80F73167}" type="presParOf" srcId="{7BD81CE4-A58F-434E-91DA-22DF989E852C}" destId="{84D83AD3-81E7-4C18-8DA4-02D9AA02AA71}" srcOrd="1" destOrd="0" presId="urn:microsoft.com/office/officeart/2005/8/layout/list1"/>
    <dgm:cxn modelId="{F7B8856E-9DA1-4448-858A-BC77E7CA61B8}" type="presParOf" srcId="{EDCBD8C8-9BCD-4830-9E69-7D5CA30B6545}" destId="{E9AD6586-17EC-474A-B97E-04591A44196D}" srcOrd="9" destOrd="0" presId="urn:microsoft.com/office/officeart/2005/8/layout/list1"/>
    <dgm:cxn modelId="{07476268-C3A7-4469-8C7A-8C9009C151BA}" type="presParOf" srcId="{EDCBD8C8-9BCD-4830-9E69-7D5CA30B6545}" destId="{771BFA5F-F59F-4BCF-82CC-4B2B7B89F98D}" srcOrd="10" destOrd="0" presId="urn:microsoft.com/office/officeart/2005/8/layout/list1"/>
    <dgm:cxn modelId="{41D1571D-67EB-4FE4-A53A-0B2128FB846E}" type="presParOf" srcId="{EDCBD8C8-9BCD-4830-9E69-7D5CA30B6545}" destId="{6667C2D6-AE42-49EC-A499-30122B03F0F5}" srcOrd="11" destOrd="0" presId="urn:microsoft.com/office/officeart/2005/8/layout/list1"/>
    <dgm:cxn modelId="{EFDFD795-25A2-4199-8E0A-181BE844E969}" type="presParOf" srcId="{EDCBD8C8-9BCD-4830-9E69-7D5CA30B6545}" destId="{FC14BE86-75AE-466E-857F-25E17D7E8CBB}" srcOrd="12" destOrd="0" presId="urn:microsoft.com/office/officeart/2005/8/layout/list1"/>
    <dgm:cxn modelId="{776009D6-E478-4A95-ADBB-155E3E942131}" type="presParOf" srcId="{FC14BE86-75AE-466E-857F-25E17D7E8CBB}" destId="{78C20F2D-CA48-4197-B9AD-26591EB669CA}" srcOrd="0" destOrd="0" presId="urn:microsoft.com/office/officeart/2005/8/layout/list1"/>
    <dgm:cxn modelId="{F46B2350-917D-4D42-95DF-6E91709D31FD}" type="presParOf" srcId="{FC14BE86-75AE-466E-857F-25E17D7E8CBB}" destId="{C39881F8-3690-4984-8FA7-70F71ABAD2F8}" srcOrd="1" destOrd="0" presId="urn:microsoft.com/office/officeart/2005/8/layout/list1"/>
    <dgm:cxn modelId="{091AD60C-18A5-4168-9211-E88E20D9162A}" type="presParOf" srcId="{EDCBD8C8-9BCD-4830-9E69-7D5CA30B6545}" destId="{B77072D6-50B6-441B-8805-A459430B41AE}" srcOrd="13" destOrd="0" presId="urn:microsoft.com/office/officeart/2005/8/layout/list1"/>
    <dgm:cxn modelId="{5DAB669E-4550-4BE4-85B1-D8B16AF40535}" type="presParOf" srcId="{EDCBD8C8-9BCD-4830-9E69-7D5CA30B6545}" destId="{187394B8-96DA-4152-A7C9-DB6658B7BFB6}" srcOrd="14" destOrd="0" presId="urn:microsoft.com/office/officeart/2005/8/layout/list1"/>
    <dgm:cxn modelId="{08B7EF52-88D1-418E-83FF-E0D0679F326A}" type="presParOf" srcId="{EDCBD8C8-9BCD-4830-9E69-7D5CA30B6545}" destId="{45BD1BAE-DA51-4873-AE0E-47B6EFC38F0C}" srcOrd="15" destOrd="0" presId="urn:microsoft.com/office/officeart/2005/8/layout/list1"/>
    <dgm:cxn modelId="{118B4B71-23C3-42EF-BB65-1D37FF5B7C32}" type="presParOf" srcId="{EDCBD8C8-9BCD-4830-9E69-7D5CA30B6545}" destId="{15AEE00D-4B26-4FDF-A231-F1DB5B8F3820}" srcOrd="16" destOrd="0" presId="urn:microsoft.com/office/officeart/2005/8/layout/list1"/>
    <dgm:cxn modelId="{24F2A6B2-30F3-45FB-AA60-E4D85AD6CCF0}" type="presParOf" srcId="{15AEE00D-4B26-4FDF-A231-F1DB5B8F3820}" destId="{B2D20B1E-ABB8-441D-83BF-38F2DEF24DD8}" srcOrd="0" destOrd="0" presId="urn:microsoft.com/office/officeart/2005/8/layout/list1"/>
    <dgm:cxn modelId="{45750FB0-D762-4939-A6A6-133D44490498}" type="presParOf" srcId="{15AEE00D-4B26-4FDF-A231-F1DB5B8F3820}" destId="{27EE7A29-BB17-4DBA-A6F5-C232EDFD37B2}" srcOrd="1" destOrd="0" presId="urn:microsoft.com/office/officeart/2005/8/layout/list1"/>
    <dgm:cxn modelId="{3AE78522-14DA-46A9-806C-ACA92FAFFCFB}" type="presParOf" srcId="{EDCBD8C8-9BCD-4830-9E69-7D5CA30B6545}" destId="{D2CD36B4-C39C-46B5-A9D8-61438ACCB4EB}" srcOrd="17" destOrd="0" presId="urn:microsoft.com/office/officeart/2005/8/layout/list1"/>
    <dgm:cxn modelId="{1A316310-F75E-44DE-A14E-F11F17981EE2}" type="presParOf" srcId="{EDCBD8C8-9BCD-4830-9E69-7D5CA30B6545}" destId="{E62C78D5-2D3B-4586-B485-09C69E766012}" srcOrd="18" destOrd="0" presId="urn:microsoft.com/office/officeart/2005/8/layout/list1"/>
    <dgm:cxn modelId="{B33178A8-0E9A-41A5-8C2C-90FAD88D1CD4}" type="presParOf" srcId="{EDCBD8C8-9BCD-4830-9E69-7D5CA30B6545}" destId="{A2E816BA-A0C8-4305-9C6B-F15E952FF36A}" srcOrd="19" destOrd="0" presId="urn:microsoft.com/office/officeart/2005/8/layout/list1"/>
    <dgm:cxn modelId="{ED054E3F-5773-4D0D-8A29-D5DA40EDC431}" type="presParOf" srcId="{EDCBD8C8-9BCD-4830-9E69-7D5CA30B6545}" destId="{237C9F5D-ACB5-440A-AD75-C0EE5182E5D1}" srcOrd="20" destOrd="0" presId="urn:microsoft.com/office/officeart/2005/8/layout/list1"/>
    <dgm:cxn modelId="{E353792E-E076-4180-ABA9-A0A4A9F79491}" type="presParOf" srcId="{237C9F5D-ACB5-440A-AD75-C0EE5182E5D1}" destId="{D3E4E491-BEF8-4FD2-AB56-20C032E97785}" srcOrd="0" destOrd="0" presId="urn:microsoft.com/office/officeart/2005/8/layout/list1"/>
    <dgm:cxn modelId="{1D206508-1975-476C-84AA-04F8E20489C0}" type="presParOf" srcId="{237C9F5D-ACB5-440A-AD75-C0EE5182E5D1}" destId="{C893406C-7EB0-4E0B-9D86-2957A89A9076}" srcOrd="1" destOrd="0" presId="urn:microsoft.com/office/officeart/2005/8/layout/list1"/>
    <dgm:cxn modelId="{68F626A7-689A-46F6-89A6-B327364AF76D}" type="presParOf" srcId="{EDCBD8C8-9BCD-4830-9E69-7D5CA30B6545}" destId="{3405CA06-4CFD-4748-8254-D63CC2880E67}" srcOrd="21" destOrd="0" presId="urn:microsoft.com/office/officeart/2005/8/layout/list1"/>
    <dgm:cxn modelId="{19F8576F-7039-4F45-AD0A-20B07B836C59}" type="presParOf" srcId="{EDCBD8C8-9BCD-4830-9E69-7D5CA30B6545}" destId="{125E66D9-642D-4732-B1D1-C19C99B1072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9F2FF5-9889-4B84-A06B-157AEA2A8E8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26608F8-5F53-41A8-9355-4398A404B4E7}">
      <dgm:prSet phldrT="[Текст]" custT="1"/>
      <dgm:spPr>
        <a:ln>
          <a:solidFill>
            <a:schemeClr val="accent3">
              <a:lumMod val="75000"/>
            </a:schemeClr>
          </a:solidFill>
          <a:prstDash val="solid"/>
        </a:ln>
      </dgm:spPr>
      <dgm:t>
        <a:bodyPr/>
        <a:lstStyle/>
        <a:p>
          <a:pPr algn="ctr"/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Общий объем доходов – </a:t>
          </a:r>
          <a:r>
            <a:rPr lang="en-US" sz="3000" dirty="0" smtClean="0">
              <a:latin typeface="Times New Roman" pitchFamily="18" charset="0"/>
              <a:cs typeface="Times New Roman" pitchFamily="18" charset="0"/>
            </a:rPr>
            <a:t>102503,7</a:t>
          </a: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BA641AF1-4732-4831-88CC-CFD087AEF36B}" type="parTrans" cxnId="{AA7AF501-CDD6-4137-BCF6-B5EFC6C82D3D}">
      <dgm:prSet/>
      <dgm:spPr/>
      <dgm:t>
        <a:bodyPr/>
        <a:lstStyle/>
        <a:p>
          <a:pPr algn="ctr"/>
          <a:endParaRPr lang="ru-RU" sz="3000">
            <a:latin typeface="Times New Roman" pitchFamily="18" charset="0"/>
            <a:cs typeface="Times New Roman" pitchFamily="18" charset="0"/>
          </a:endParaRPr>
        </a:p>
      </dgm:t>
    </dgm:pt>
    <dgm:pt modelId="{9FE641A1-BE66-4335-A54B-EB0F2D8128ED}" type="sibTrans" cxnId="{AA7AF501-CDD6-4137-BCF6-B5EFC6C82D3D}">
      <dgm:prSet/>
      <dgm:spPr/>
      <dgm:t>
        <a:bodyPr/>
        <a:lstStyle/>
        <a:p>
          <a:pPr algn="ctr"/>
          <a:endParaRPr lang="ru-RU" sz="3000">
            <a:latin typeface="Times New Roman" pitchFamily="18" charset="0"/>
            <a:cs typeface="Times New Roman" pitchFamily="18" charset="0"/>
          </a:endParaRPr>
        </a:p>
      </dgm:t>
    </dgm:pt>
    <dgm:pt modelId="{724A61FE-257A-4AC1-BA70-13B64E98DA1C}">
      <dgm:prSet phldrT="[Текст]" custT="1"/>
      <dgm:spPr>
        <a:solidFill>
          <a:schemeClr val="accent3"/>
        </a:solidFill>
        <a:ln w="6350">
          <a:solidFill>
            <a:schemeClr val="accent3">
              <a:lumMod val="75000"/>
            </a:schemeClr>
          </a:solidFill>
          <a:prstDash val="solid"/>
        </a:ln>
      </dgm:spPr>
      <dgm:t>
        <a:bodyPr/>
        <a:lstStyle/>
        <a:p>
          <a:pPr algn="ctr"/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Общий объем расходов – </a:t>
          </a:r>
          <a:r>
            <a:rPr lang="en-US" sz="3000" dirty="0" smtClean="0">
              <a:latin typeface="Times New Roman" pitchFamily="18" charset="0"/>
              <a:cs typeface="Times New Roman" pitchFamily="18" charset="0"/>
            </a:rPr>
            <a:t>102503,7</a:t>
          </a: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92B9DFE9-CF91-45C1-8193-DFEF1EBF432A}" type="parTrans" cxnId="{DA01212F-6BE2-47D7-818E-34528640E70F}">
      <dgm:prSet/>
      <dgm:spPr/>
      <dgm:t>
        <a:bodyPr/>
        <a:lstStyle/>
        <a:p>
          <a:pPr algn="ctr"/>
          <a:endParaRPr lang="ru-RU" sz="3000">
            <a:latin typeface="Times New Roman" pitchFamily="18" charset="0"/>
            <a:cs typeface="Times New Roman" pitchFamily="18" charset="0"/>
          </a:endParaRPr>
        </a:p>
      </dgm:t>
    </dgm:pt>
    <dgm:pt modelId="{FABD4445-AFDE-4F56-AFB8-72E7270A5F12}" type="sibTrans" cxnId="{DA01212F-6BE2-47D7-818E-34528640E70F}">
      <dgm:prSet/>
      <dgm:spPr/>
      <dgm:t>
        <a:bodyPr/>
        <a:lstStyle/>
        <a:p>
          <a:pPr algn="ctr"/>
          <a:endParaRPr lang="ru-RU" sz="3000">
            <a:latin typeface="Times New Roman" pitchFamily="18" charset="0"/>
            <a:cs typeface="Times New Roman" pitchFamily="18" charset="0"/>
          </a:endParaRPr>
        </a:p>
      </dgm:t>
    </dgm:pt>
    <dgm:pt modelId="{B19C4139-6C5E-45CE-BAA3-246BCD1D9862}">
      <dgm:prSet phldrT="[Текст]" custT="1"/>
      <dgm:spPr>
        <a:ln>
          <a:solidFill>
            <a:schemeClr val="accent6">
              <a:lumMod val="75000"/>
            </a:schemeClr>
          </a:solidFill>
          <a:prstDash val="solid"/>
        </a:ln>
      </dgm:spPr>
      <dgm:t>
        <a:bodyPr/>
        <a:lstStyle/>
        <a:p>
          <a:pPr algn="ctr"/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Предельный объем муниципального долга Знаменского района на 20</a:t>
          </a:r>
          <a:r>
            <a:rPr lang="en-US" sz="3000" dirty="0" smtClean="0">
              <a:latin typeface="Times New Roman" pitchFamily="18" charset="0"/>
              <a:cs typeface="Times New Roman" pitchFamily="18" charset="0"/>
            </a:rPr>
            <a:t>20</a:t>
          </a: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 год равен 0 (нулю)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91F99575-811B-45AE-A693-D04E3B326CB6}" type="parTrans" cxnId="{BF52AE6F-D851-48B7-BB49-93F98DA36CAF}">
      <dgm:prSet/>
      <dgm:spPr/>
      <dgm:t>
        <a:bodyPr/>
        <a:lstStyle/>
        <a:p>
          <a:pPr algn="ctr"/>
          <a:endParaRPr lang="ru-RU" sz="3000">
            <a:latin typeface="Times New Roman" pitchFamily="18" charset="0"/>
            <a:cs typeface="Times New Roman" pitchFamily="18" charset="0"/>
          </a:endParaRPr>
        </a:p>
      </dgm:t>
    </dgm:pt>
    <dgm:pt modelId="{CF7BB7DA-285A-472B-8C04-4026B1481AAC}" type="sibTrans" cxnId="{BF52AE6F-D851-48B7-BB49-93F98DA36CAF}">
      <dgm:prSet/>
      <dgm:spPr/>
      <dgm:t>
        <a:bodyPr/>
        <a:lstStyle/>
        <a:p>
          <a:pPr algn="ctr"/>
          <a:endParaRPr lang="ru-RU" sz="3000">
            <a:latin typeface="Times New Roman" pitchFamily="18" charset="0"/>
            <a:cs typeface="Times New Roman" pitchFamily="18" charset="0"/>
          </a:endParaRPr>
        </a:p>
      </dgm:t>
    </dgm:pt>
    <dgm:pt modelId="{338B579F-9CBF-4ABE-A5BD-72E2EE9B9C97}">
      <dgm:prSet phldrT="[Текст]" custT="1"/>
      <dgm:spPr>
        <a:ln>
          <a:solidFill>
            <a:schemeClr val="accent6">
              <a:lumMod val="75000"/>
            </a:schemeClr>
          </a:solidFill>
          <a:prstDash val="solid"/>
        </a:ln>
      </dgm:spPr>
      <dgm:t>
        <a:bodyPr/>
        <a:lstStyle/>
        <a:p>
          <a:pPr algn="ctr"/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Верхний предел муниципального долга Знаменского района  на 01 января 202</a:t>
          </a:r>
          <a:r>
            <a:rPr lang="en-US" sz="30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 года равен 0(нулю)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7DEEEB94-1E2E-465A-9C13-2119F815212D}" type="parTrans" cxnId="{D046BEF2-FAF9-4086-9A2E-7F5187E530C6}">
      <dgm:prSet/>
      <dgm:spPr/>
    </dgm:pt>
    <dgm:pt modelId="{5933B60B-E2BF-41A2-B85E-FCB4DF02D04A}" type="sibTrans" cxnId="{D046BEF2-FAF9-4086-9A2E-7F5187E530C6}">
      <dgm:prSet/>
      <dgm:spPr/>
    </dgm:pt>
    <dgm:pt modelId="{BE200B63-47C0-4D0C-AEDB-5FC8ED4A983B}">
      <dgm:prSet phldrT="[Текст]" custT="1"/>
      <dgm:spPr>
        <a:ln>
          <a:solidFill>
            <a:schemeClr val="accent6">
              <a:lumMod val="75000"/>
            </a:schemeClr>
          </a:solidFill>
          <a:prstDash val="solid"/>
        </a:ln>
      </dgm:spPr>
      <dgm:t>
        <a:bodyPr/>
        <a:lstStyle/>
        <a:p>
          <a:pPr algn="ctr"/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Дефицит бюджета муниципального района  на 20</a:t>
          </a:r>
          <a:r>
            <a:rPr lang="en-US" sz="3000" dirty="0" smtClean="0">
              <a:latin typeface="Times New Roman" pitchFamily="18" charset="0"/>
              <a:cs typeface="Times New Roman" pitchFamily="18" charset="0"/>
            </a:rPr>
            <a:t>20</a:t>
          </a: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 год равен 0(нулю)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F0BEC8BD-FD66-4BEB-90BE-0EFD6ECA58FD}" type="parTrans" cxnId="{0AA55B9F-4D05-4A56-8E1B-2540AC8E723E}">
      <dgm:prSet/>
      <dgm:spPr/>
    </dgm:pt>
    <dgm:pt modelId="{B10979F0-8A56-4998-9BC6-18EB47FAEF42}" type="sibTrans" cxnId="{0AA55B9F-4D05-4A56-8E1B-2540AC8E723E}">
      <dgm:prSet/>
      <dgm:spPr/>
    </dgm:pt>
    <dgm:pt modelId="{214701FA-ABFE-430E-AB43-17C993AD2F44}" type="pres">
      <dgm:prSet presAssocID="{589F2FF5-9889-4B84-A06B-157AEA2A8E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C7A208-651E-4C7E-B734-C4D4F35193B7}" type="pres">
      <dgm:prSet presAssocID="{B26608F8-5F53-41A8-9355-4398A404B4E7}" presName="parentText" presStyleLbl="node1" presStyleIdx="0" presStyleCnt="5" custLinFactNeighborY="-629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A4044-E359-48E0-AEDC-D4EC342E25D6}" type="pres">
      <dgm:prSet presAssocID="{9FE641A1-BE66-4335-A54B-EB0F2D8128ED}" presName="spacer" presStyleCnt="0"/>
      <dgm:spPr/>
    </dgm:pt>
    <dgm:pt modelId="{A5EED43A-2EB0-4DA8-A4D2-9196AC34C92E}" type="pres">
      <dgm:prSet presAssocID="{724A61FE-257A-4AC1-BA70-13B64E98DA1C}" presName="parentText" presStyleLbl="node1" presStyleIdx="1" presStyleCnt="5" custLinFactNeighborY="16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1A241-8115-4CD6-B79B-B4820EC5B5BF}" type="pres">
      <dgm:prSet presAssocID="{FABD4445-AFDE-4F56-AFB8-72E7270A5F12}" presName="spacer" presStyleCnt="0"/>
      <dgm:spPr/>
    </dgm:pt>
    <dgm:pt modelId="{BC5FB585-A529-4FB9-91C9-E7FFFB72F59F}" type="pres">
      <dgm:prSet presAssocID="{B19C4139-6C5E-45CE-BAA3-246BCD1D9862}" presName="parentText" presStyleLbl="node1" presStyleIdx="2" presStyleCnt="5" custLinFactNeighborY="949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954FA-8536-4629-A960-A83B87A4E3C0}" type="pres">
      <dgm:prSet presAssocID="{CF7BB7DA-285A-472B-8C04-4026B1481AAC}" presName="spacer" presStyleCnt="0"/>
      <dgm:spPr/>
    </dgm:pt>
    <dgm:pt modelId="{E2459835-969E-4E44-B71B-58B980A37617}" type="pres">
      <dgm:prSet presAssocID="{338B579F-9CBF-4ABE-A5BD-72E2EE9B9C9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C3B8F-9400-4198-AF26-81C65EACCC2F}" type="pres">
      <dgm:prSet presAssocID="{5933B60B-E2BF-41A2-B85E-FCB4DF02D04A}" presName="spacer" presStyleCnt="0"/>
      <dgm:spPr/>
    </dgm:pt>
    <dgm:pt modelId="{B5B49E07-2CF4-4D57-89AD-FE56FFDB28B6}" type="pres">
      <dgm:prSet presAssocID="{BE200B63-47C0-4D0C-AEDB-5FC8ED4A983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09916-DB7D-491B-BC62-E6FA2A7EF763}" type="presOf" srcId="{B19C4139-6C5E-45CE-BAA3-246BCD1D9862}" destId="{BC5FB585-A529-4FB9-91C9-E7FFFB72F59F}" srcOrd="0" destOrd="0" presId="urn:microsoft.com/office/officeart/2005/8/layout/vList2"/>
    <dgm:cxn modelId="{DA01212F-6BE2-47D7-818E-34528640E70F}" srcId="{589F2FF5-9889-4B84-A06B-157AEA2A8E8F}" destId="{724A61FE-257A-4AC1-BA70-13B64E98DA1C}" srcOrd="1" destOrd="0" parTransId="{92B9DFE9-CF91-45C1-8193-DFEF1EBF432A}" sibTransId="{FABD4445-AFDE-4F56-AFB8-72E7270A5F12}"/>
    <dgm:cxn modelId="{64608762-6740-40B5-9883-6253E7C9FD6F}" type="presOf" srcId="{589F2FF5-9889-4B84-A06B-157AEA2A8E8F}" destId="{214701FA-ABFE-430E-AB43-17C993AD2F44}" srcOrd="0" destOrd="0" presId="urn:microsoft.com/office/officeart/2005/8/layout/vList2"/>
    <dgm:cxn modelId="{AA7AF501-CDD6-4137-BCF6-B5EFC6C82D3D}" srcId="{589F2FF5-9889-4B84-A06B-157AEA2A8E8F}" destId="{B26608F8-5F53-41A8-9355-4398A404B4E7}" srcOrd="0" destOrd="0" parTransId="{BA641AF1-4732-4831-88CC-CFD087AEF36B}" sibTransId="{9FE641A1-BE66-4335-A54B-EB0F2D8128ED}"/>
    <dgm:cxn modelId="{BF793634-6176-4944-8BA6-FA45B05F9996}" type="presOf" srcId="{338B579F-9CBF-4ABE-A5BD-72E2EE9B9C97}" destId="{E2459835-969E-4E44-B71B-58B980A37617}" srcOrd="0" destOrd="0" presId="urn:microsoft.com/office/officeart/2005/8/layout/vList2"/>
    <dgm:cxn modelId="{23B543E2-4ADB-47BE-B6A5-03F3BC951DB6}" type="presOf" srcId="{724A61FE-257A-4AC1-BA70-13B64E98DA1C}" destId="{A5EED43A-2EB0-4DA8-A4D2-9196AC34C92E}" srcOrd="0" destOrd="0" presId="urn:microsoft.com/office/officeart/2005/8/layout/vList2"/>
    <dgm:cxn modelId="{BF52AE6F-D851-48B7-BB49-93F98DA36CAF}" srcId="{589F2FF5-9889-4B84-A06B-157AEA2A8E8F}" destId="{B19C4139-6C5E-45CE-BAA3-246BCD1D9862}" srcOrd="2" destOrd="0" parTransId="{91F99575-811B-45AE-A693-D04E3B326CB6}" sibTransId="{CF7BB7DA-285A-472B-8C04-4026B1481AAC}"/>
    <dgm:cxn modelId="{FE31145F-E7FB-451E-B5F6-208D6F9F4F76}" type="presOf" srcId="{B26608F8-5F53-41A8-9355-4398A404B4E7}" destId="{7CC7A208-651E-4C7E-B734-C4D4F35193B7}" srcOrd="0" destOrd="0" presId="urn:microsoft.com/office/officeart/2005/8/layout/vList2"/>
    <dgm:cxn modelId="{D046BEF2-FAF9-4086-9A2E-7F5187E530C6}" srcId="{589F2FF5-9889-4B84-A06B-157AEA2A8E8F}" destId="{338B579F-9CBF-4ABE-A5BD-72E2EE9B9C97}" srcOrd="3" destOrd="0" parTransId="{7DEEEB94-1E2E-465A-9C13-2119F815212D}" sibTransId="{5933B60B-E2BF-41A2-B85E-FCB4DF02D04A}"/>
    <dgm:cxn modelId="{B0CF65D0-788E-4EDE-A4DF-E5E1808770D7}" type="presOf" srcId="{BE200B63-47C0-4D0C-AEDB-5FC8ED4A983B}" destId="{B5B49E07-2CF4-4D57-89AD-FE56FFDB28B6}" srcOrd="0" destOrd="0" presId="urn:microsoft.com/office/officeart/2005/8/layout/vList2"/>
    <dgm:cxn modelId="{0AA55B9F-4D05-4A56-8E1B-2540AC8E723E}" srcId="{589F2FF5-9889-4B84-A06B-157AEA2A8E8F}" destId="{BE200B63-47C0-4D0C-AEDB-5FC8ED4A983B}" srcOrd="4" destOrd="0" parTransId="{F0BEC8BD-FD66-4BEB-90BE-0EFD6ECA58FD}" sibTransId="{B10979F0-8A56-4998-9BC6-18EB47FAEF42}"/>
    <dgm:cxn modelId="{138041C6-400B-4CFD-B3EB-E407B1E8604D}" type="presParOf" srcId="{214701FA-ABFE-430E-AB43-17C993AD2F44}" destId="{7CC7A208-651E-4C7E-B734-C4D4F35193B7}" srcOrd="0" destOrd="0" presId="urn:microsoft.com/office/officeart/2005/8/layout/vList2"/>
    <dgm:cxn modelId="{7F13A003-4C4C-4C47-B4DB-F0B409C9B520}" type="presParOf" srcId="{214701FA-ABFE-430E-AB43-17C993AD2F44}" destId="{C3BA4044-E359-48E0-AEDC-D4EC342E25D6}" srcOrd="1" destOrd="0" presId="urn:microsoft.com/office/officeart/2005/8/layout/vList2"/>
    <dgm:cxn modelId="{0EFE23EC-455C-4CC8-AB90-386D8F22A9C9}" type="presParOf" srcId="{214701FA-ABFE-430E-AB43-17C993AD2F44}" destId="{A5EED43A-2EB0-4DA8-A4D2-9196AC34C92E}" srcOrd="2" destOrd="0" presId="urn:microsoft.com/office/officeart/2005/8/layout/vList2"/>
    <dgm:cxn modelId="{933FC337-D144-4E89-B960-9B0DE23DFC7C}" type="presParOf" srcId="{214701FA-ABFE-430E-AB43-17C993AD2F44}" destId="{8D91A241-8115-4CD6-B79B-B4820EC5B5BF}" srcOrd="3" destOrd="0" presId="urn:microsoft.com/office/officeart/2005/8/layout/vList2"/>
    <dgm:cxn modelId="{950695BF-7B40-46F1-82DF-906972199CFA}" type="presParOf" srcId="{214701FA-ABFE-430E-AB43-17C993AD2F44}" destId="{BC5FB585-A529-4FB9-91C9-E7FFFB72F59F}" srcOrd="4" destOrd="0" presId="urn:microsoft.com/office/officeart/2005/8/layout/vList2"/>
    <dgm:cxn modelId="{B3AEB2B6-5CA0-4461-8341-07FF3BE9B4DA}" type="presParOf" srcId="{214701FA-ABFE-430E-AB43-17C993AD2F44}" destId="{E2A954FA-8536-4629-A960-A83B87A4E3C0}" srcOrd="5" destOrd="0" presId="urn:microsoft.com/office/officeart/2005/8/layout/vList2"/>
    <dgm:cxn modelId="{1B38EBA7-CDA4-4C04-8CA8-A4D4CB1AA0D4}" type="presParOf" srcId="{214701FA-ABFE-430E-AB43-17C993AD2F44}" destId="{E2459835-969E-4E44-B71B-58B980A37617}" srcOrd="6" destOrd="0" presId="urn:microsoft.com/office/officeart/2005/8/layout/vList2"/>
    <dgm:cxn modelId="{A2D9B11F-A699-457E-9A4F-A4673895E6A4}" type="presParOf" srcId="{214701FA-ABFE-430E-AB43-17C993AD2F44}" destId="{079C3B8F-9400-4198-AF26-81C65EACCC2F}" srcOrd="7" destOrd="0" presId="urn:microsoft.com/office/officeart/2005/8/layout/vList2"/>
    <dgm:cxn modelId="{37F16F3E-267E-4D53-8167-3B23EDA06A83}" type="presParOf" srcId="{214701FA-ABFE-430E-AB43-17C993AD2F44}" destId="{B5B49E07-2CF4-4D57-89AD-FE56FFDB28B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DA6629-787E-4424-A54F-9578FBA2620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788FB44-2FB2-4B5B-8E2E-A5239ED67F28}">
      <dgm:prSet phldrT="[Текст]" custT="1"/>
      <dgm:spPr/>
      <dgm:t>
        <a:bodyPr/>
        <a:lstStyle/>
        <a:p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   </a:t>
          </a:r>
        </a:p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86071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9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тыс. рублей, 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 том числе: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C3CF786-8A0A-426A-9A00-F0B8D42AF870}" type="parTrans" cxnId="{7D45DE0A-CA3C-4516-89AF-F125E7032722}">
      <dgm:prSet/>
      <dgm:spPr/>
      <dgm:t>
        <a:bodyPr/>
        <a:lstStyle/>
        <a:p>
          <a:endParaRPr lang="ru-RU"/>
        </a:p>
      </dgm:t>
    </dgm:pt>
    <dgm:pt modelId="{0D2C8573-4014-476D-B2A0-3378BEF45FDB}" type="sibTrans" cxnId="{7D45DE0A-CA3C-4516-89AF-F125E7032722}">
      <dgm:prSet/>
      <dgm:spPr/>
      <dgm:t>
        <a:bodyPr/>
        <a:lstStyle/>
        <a:p>
          <a:endParaRPr lang="ru-RU"/>
        </a:p>
      </dgm:t>
    </dgm:pt>
    <dgm:pt modelId="{4358735E-EBED-4319-9265-5D069A11B9D6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Дотации  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9206,3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тыс. рублей</a:t>
          </a:r>
        </a:p>
      </dgm:t>
    </dgm:pt>
    <dgm:pt modelId="{7FDD29C8-F40F-4FB6-B8FC-04B0FC66AE15}" type="parTrans" cxnId="{9B324100-169A-420A-A594-9507D5F97DAB}">
      <dgm:prSet/>
      <dgm:spPr/>
      <dgm:t>
        <a:bodyPr/>
        <a:lstStyle/>
        <a:p>
          <a:endParaRPr lang="ru-RU"/>
        </a:p>
      </dgm:t>
    </dgm:pt>
    <dgm:pt modelId="{8F099768-EDA7-4DCD-89AC-22160519DBEE}" type="sibTrans" cxnId="{9B324100-169A-420A-A594-9507D5F97DAB}">
      <dgm:prSet/>
      <dgm:spPr/>
      <dgm:t>
        <a:bodyPr/>
        <a:lstStyle/>
        <a:p>
          <a:endParaRPr lang="ru-RU"/>
        </a:p>
      </dgm:t>
    </dgm:pt>
    <dgm:pt modelId="{6847CEA2-EF3F-4700-B105-61628C7BE71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Субвенции </a:t>
          </a:r>
        </a:p>
        <a:p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46071,3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тыс. рублей</a:t>
          </a:r>
        </a:p>
      </dgm:t>
    </dgm:pt>
    <dgm:pt modelId="{0B91F3A5-C251-4566-8F8C-E77484EF95A8}" type="parTrans" cxnId="{A4C10CBE-483E-4D4C-B50E-548F91927676}">
      <dgm:prSet/>
      <dgm:spPr/>
      <dgm:t>
        <a:bodyPr/>
        <a:lstStyle/>
        <a:p>
          <a:endParaRPr lang="ru-RU"/>
        </a:p>
      </dgm:t>
    </dgm:pt>
    <dgm:pt modelId="{0A6F18DA-1F78-45B7-99DD-4A3DE3CE0941}" type="sibTrans" cxnId="{A4C10CBE-483E-4D4C-B50E-548F91927676}">
      <dgm:prSet/>
      <dgm:spPr/>
      <dgm:t>
        <a:bodyPr/>
        <a:lstStyle/>
        <a:p>
          <a:endParaRPr lang="ru-RU"/>
        </a:p>
      </dgm:t>
    </dgm:pt>
    <dgm:pt modelId="{89490F60-DA26-40E4-AD89-F01487E74B81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  <a:p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1364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0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тыс. рублей</a:t>
          </a:r>
        </a:p>
      </dgm:t>
    </dgm:pt>
    <dgm:pt modelId="{64C30129-6A34-4769-98EA-0D6A4E13AE75}" type="parTrans" cxnId="{068CC919-A0DD-437D-B34D-E918F9DFEFE1}">
      <dgm:prSet/>
      <dgm:spPr/>
      <dgm:t>
        <a:bodyPr/>
        <a:lstStyle/>
        <a:p>
          <a:endParaRPr lang="ru-RU"/>
        </a:p>
      </dgm:t>
    </dgm:pt>
    <dgm:pt modelId="{E68A8EA1-FA4D-4ABF-BE09-674C387E5FA3}" type="sibTrans" cxnId="{068CC919-A0DD-437D-B34D-E918F9DFEFE1}">
      <dgm:prSet/>
      <dgm:spPr/>
      <dgm:t>
        <a:bodyPr/>
        <a:lstStyle/>
        <a:p>
          <a:endParaRPr lang="ru-RU"/>
        </a:p>
      </dgm:t>
    </dgm:pt>
    <dgm:pt modelId="{B4E5CA67-ED9D-4663-89A0-DA1EC2B314E8}">
      <dgm:prSet/>
      <dgm:spPr/>
      <dgm:t>
        <a:bodyPr/>
        <a:lstStyle/>
        <a:p>
          <a:endParaRPr lang="ru-RU"/>
        </a:p>
      </dgm:t>
    </dgm:pt>
    <dgm:pt modelId="{6AC3D532-0F8C-427B-A7BF-C9D064205F43}" type="parTrans" cxnId="{20030F5D-B364-4A9E-A6B3-9C5FA67EF050}">
      <dgm:prSet/>
      <dgm:spPr/>
      <dgm:t>
        <a:bodyPr/>
        <a:lstStyle/>
        <a:p>
          <a:endParaRPr lang="ru-RU"/>
        </a:p>
      </dgm:t>
    </dgm:pt>
    <dgm:pt modelId="{64D654FB-5BA8-4189-AF7C-72C367769819}" type="sibTrans" cxnId="{20030F5D-B364-4A9E-A6B3-9C5FA67EF050}">
      <dgm:prSet/>
      <dgm:spPr/>
      <dgm:t>
        <a:bodyPr/>
        <a:lstStyle/>
        <a:p>
          <a:endParaRPr lang="ru-RU"/>
        </a:p>
      </dgm:t>
    </dgm:pt>
    <dgm:pt modelId="{0F7747D0-9282-4787-B709-39CBA938BB91}">
      <dgm:prSet phldrT="[Текст]" custRadScaleRad="116447" custRadScaleInc="-5250"/>
      <dgm:spPr/>
      <dgm:t>
        <a:bodyPr/>
        <a:lstStyle/>
        <a:p>
          <a:endParaRPr lang="ru-RU"/>
        </a:p>
      </dgm:t>
    </dgm:pt>
    <dgm:pt modelId="{5FF22C94-F33C-4759-AB18-A280AB6FD61C}" type="parTrans" cxnId="{D9B74486-F90E-42E8-BAB0-03BEC49DC431}">
      <dgm:prSet custLinFactNeighborX="6221"/>
      <dgm:spPr/>
      <dgm:t>
        <a:bodyPr/>
        <a:lstStyle/>
        <a:p>
          <a:endParaRPr lang="ru-RU"/>
        </a:p>
      </dgm:t>
    </dgm:pt>
    <dgm:pt modelId="{0A1C4E8C-03A9-40B1-8015-F440A889146A}" type="sibTrans" cxnId="{D9B74486-F90E-42E8-BAB0-03BEC49DC431}">
      <dgm:prSet/>
      <dgm:spPr/>
      <dgm:t>
        <a:bodyPr/>
        <a:lstStyle/>
        <a:p>
          <a:endParaRPr lang="ru-RU"/>
        </a:p>
      </dgm:t>
    </dgm:pt>
    <dgm:pt modelId="{14767B25-0E7D-4EB2-8F6D-4BBE2E5715FD}">
      <dgm:prSet custT="1"/>
      <dgm:spPr/>
      <dgm:t>
        <a:bodyPr/>
        <a:lstStyle/>
        <a:p>
          <a:r>
            <a:rPr lang="ru-RU" sz="1200" dirty="0" smtClean="0"/>
            <a:t>Субсидии 9430,3</a:t>
          </a:r>
          <a:endParaRPr lang="ru-RU" sz="1200" dirty="0"/>
        </a:p>
      </dgm:t>
    </dgm:pt>
    <dgm:pt modelId="{8D599F83-ED0B-470A-A05C-3AF905D8C302}" type="parTrans" cxnId="{290AC3A5-A920-4072-94C3-EEC463F4BA52}">
      <dgm:prSet/>
      <dgm:spPr/>
      <dgm:t>
        <a:bodyPr/>
        <a:lstStyle/>
        <a:p>
          <a:endParaRPr lang="ru-RU"/>
        </a:p>
      </dgm:t>
    </dgm:pt>
    <dgm:pt modelId="{0547DBB9-81BB-4C38-8646-BD9EDB327B30}" type="sibTrans" cxnId="{290AC3A5-A920-4072-94C3-EEC463F4BA52}">
      <dgm:prSet/>
      <dgm:spPr/>
      <dgm:t>
        <a:bodyPr/>
        <a:lstStyle/>
        <a:p>
          <a:endParaRPr lang="ru-RU"/>
        </a:p>
      </dgm:t>
    </dgm:pt>
    <dgm:pt modelId="{99B7594F-5156-484D-8A8F-E5999E14B6E8}" type="pres">
      <dgm:prSet presAssocID="{32DA6629-787E-4424-A54F-9578FBA2620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9A56D2-F799-43D3-86F2-485697F2461C}" type="pres">
      <dgm:prSet presAssocID="{D788FB44-2FB2-4B5B-8E2E-A5239ED67F28}" presName="centerShape" presStyleLbl="node0" presStyleIdx="0" presStyleCnt="1" custScaleX="105926" custScaleY="111730" custLinFactNeighborX="-7682" custLinFactNeighborY="-1569"/>
      <dgm:spPr/>
      <dgm:t>
        <a:bodyPr/>
        <a:lstStyle/>
        <a:p>
          <a:endParaRPr lang="ru-RU"/>
        </a:p>
      </dgm:t>
    </dgm:pt>
    <dgm:pt modelId="{6806BFD3-FF2D-47A7-AEB2-4F59A31B5EA5}" type="pres">
      <dgm:prSet presAssocID="{7FDD29C8-F40F-4FB6-B8FC-04B0FC66AE15}" presName="parTrans" presStyleLbl="bgSibTrans2D1" presStyleIdx="0" presStyleCnt="4" custLinFactNeighborX="6221"/>
      <dgm:spPr/>
      <dgm:t>
        <a:bodyPr/>
        <a:lstStyle/>
        <a:p>
          <a:endParaRPr lang="ru-RU"/>
        </a:p>
      </dgm:t>
    </dgm:pt>
    <dgm:pt modelId="{3F72CAA7-3097-4FA4-A504-062CE274DEB6}" type="pres">
      <dgm:prSet presAssocID="{4358735E-EBED-4319-9265-5D069A11B9D6}" presName="node" presStyleLbl="node1" presStyleIdx="0" presStyleCnt="4" custScaleX="41490" custScaleY="130189" custRadScaleRad="116447" custRadScaleInc="-5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C50C9-D147-4E85-BBB3-208A61691CDD}" type="pres">
      <dgm:prSet presAssocID="{0B91F3A5-C251-4566-8F8C-E77484EF95A8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CB4388FF-7B3F-455C-82F6-199966AAF29C}" type="pres">
      <dgm:prSet presAssocID="{6847CEA2-EF3F-4700-B105-61628C7BE710}" presName="node" presStyleLbl="node1" presStyleIdx="1" presStyleCnt="4" custScaleX="108585" custScaleY="48148" custRadScaleRad="100853" custRadScaleInc="1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6FDE1-4A52-42C5-A09C-120FB83D8F34}" type="pres">
      <dgm:prSet presAssocID="{64C30129-6A34-4769-98EA-0D6A4E13AE75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5DD260DB-6DE9-43B0-89BC-2C8E57ECDAE9}" type="pres">
      <dgm:prSet presAssocID="{89490F60-DA26-40E4-AD89-F01487E74B81}" presName="node" presStyleLbl="node1" presStyleIdx="2" presStyleCnt="4" custScaleX="103136" custScaleY="40705" custRadScaleRad="138425" custRadScaleInc="-18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925FC-DCE0-41D9-AA67-2E1049A3D6C2}" type="pres">
      <dgm:prSet presAssocID="{8D599F83-ED0B-470A-A05C-3AF905D8C302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036393F1-6C41-492C-ABF9-A02EB6737DD9}" type="pres">
      <dgm:prSet presAssocID="{14767B25-0E7D-4EB2-8F6D-4BBE2E5715FD}" presName="node" presStyleLbl="node1" presStyleIdx="3" presStyleCnt="4" custScaleX="45103" custScaleY="131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45DE0A-CA3C-4516-89AF-F125E7032722}" srcId="{32DA6629-787E-4424-A54F-9578FBA26200}" destId="{D788FB44-2FB2-4B5B-8E2E-A5239ED67F28}" srcOrd="0" destOrd="0" parTransId="{FC3CF786-8A0A-426A-9A00-F0B8D42AF870}" sibTransId="{0D2C8573-4014-476D-B2A0-3378BEF45FDB}"/>
    <dgm:cxn modelId="{290AC3A5-A920-4072-94C3-EEC463F4BA52}" srcId="{D788FB44-2FB2-4B5B-8E2E-A5239ED67F28}" destId="{14767B25-0E7D-4EB2-8F6D-4BBE2E5715FD}" srcOrd="3" destOrd="0" parTransId="{8D599F83-ED0B-470A-A05C-3AF905D8C302}" sibTransId="{0547DBB9-81BB-4C38-8646-BD9EDB327B30}"/>
    <dgm:cxn modelId="{068CC919-A0DD-437D-B34D-E918F9DFEFE1}" srcId="{D788FB44-2FB2-4B5B-8E2E-A5239ED67F28}" destId="{89490F60-DA26-40E4-AD89-F01487E74B81}" srcOrd="2" destOrd="0" parTransId="{64C30129-6A34-4769-98EA-0D6A4E13AE75}" sibTransId="{E68A8EA1-FA4D-4ABF-BE09-674C387E5FA3}"/>
    <dgm:cxn modelId="{A4C10CBE-483E-4D4C-B50E-548F91927676}" srcId="{D788FB44-2FB2-4B5B-8E2E-A5239ED67F28}" destId="{6847CEA2-EF3F-4700-B105-61628C7BE710}" srcOrd="1" destOrd="0" parTransId="{0B91F3A5-C251-4566-8F8C-E77484EF95A8}" sibTransId="{0A6F18DA-1F78-45B7-99DD-4A3DE3CE0941}"/>
    <dgm:cxn modelId="{937890B5-57C5-493C-BAD9-F3EF8749C87F}" type="presOf" srcId="{7FDD29C8-F40F-4FB6-B8FC-04B0FC66AE15}" destId="{6806BFD3-FF2D-47A7-AEB2-4F59A31B5EA5}" srcOrd="0" destOrd="0" presId="urn:microsoft.com/office/officeart/2005/8/layout/radial4"/>
    <dgm:cxn modelId="{24E212AA-0E0D-42EC-B089-A6AA030C1D41}" type="presOf" srcId="{8D599F83-ED0B-470A-A05C-3AF905D8C302}" destId="{9AF925FC-DCE0-41D9-AA67-2E1049A3D6C2}" srcOrd="0" destOrd="0" presId="urn:microsoft.com/office/officeart/2005/8/layout/radial4"/>
    <dgm:cxn modelId="{D7BA3195-D221-458B-BB60-AFDDEC4339D7}" type="presOf" srcId="{89490F60-DA26-40E4-AD89-F01487E74B81}" destId="{5DD260DB-6DE9-43B0-89BC-2C8E57ECDAE9}" srcOrd="0" destOrd="0" presId="urn:microsoft.com/office/officeart/2005/8/layout/radial4"/>
    <dgm:cxn modelId="{9DFBEBE8-6771-4A12-9887-B4BD46BD1459}" type="presOf" srcId="{4358735E-EBED-4319-9265-5D069A11B9D6}" destId="{3F72CAA7-3097-4FA4-A504-062CE274DEB6}" srcOrd="0" destOrd="0" presId="urn:microsoft.com/office/officeart/2005/8/layout/radial4"/>
    <dgm:cxn modelId="{D9B74486-F90E-42E8-BAB0-03BEC49DC431}" srcId="{32DA6629-787E-4424-A54F-9578FBA26200}" destId="{0F7747D0-9282-4787-B709-39CBA938BB91}" srcOrd="2" destOrd="0" parTransId="{5FF22C94-F33C-4759-AB18-A280AB6FD61C}" sibTransId="{0A1C4E8C-03A9-40B1-8015-F440A889146A}"/>
    <dgm:cxn modelId="{14327BEB-F7A5-47F2-9BC2-176FEECE0242}" type="presOf" srcId="{0B91F3A5-C251-4566-8F8C-E77484EF95A8}" destId="{A98C50C9-D147-4E85-BBB3-208A61691CDD}" srcOrd="0" destOrd="0" presId="urn:microsoft.com/office/officeart/2005/8/layout/radial4"/>
    <dgm:cxn modelId="{303E32B4-A9A0-4EDA-A01A-C1394C92EC10}" type="presOf" srcId="{6847CEA2-EF3F-4700-B105-61628C7BE710}" destId="{CB4388FF-7B3F-455C-82F6-199966AAF29C}" srcOrd="0" destOrd="0" presId="urn:microsoft.com/office/officeart/2005/8/layout/radial4"/>
    <dgm:cxn modelId="{6A14CA80-4DFD-45A5-BE89-8624BE1E10EB}" type="presOf" srcId="{32DA6629-787E-4424-A54F-9578FBA26200}" destId="{99B7594F-5156-484D-8A8F-E5999E14B6E8}" srcOrd="0" destOrd="0" presId="urn:microsoft.com/office/officeart/2005/8/layout/radial4"/>
    <dgm:cxn modelId="{3FD6546C-6E6D-42EE-B7D9-37BE1EC37718}" type="presOf" srcId="{14767B25-0E7D-4EB2-8F6D-4BBE2E5715FD}" destId="{036393F1-6C41-492C-ABF9-A02EB6737DD9}" srcOrd="0" destOrd="0" presId="urn:microsoft.com/office/officeart/2005/8/layout/radial4"/>
    <dgm:cxn modelId="{9B324100-169A-420A-A594-9507D5F97DAB}" srcId="{D788FB44-2FB2-4B5B-8E2E-A5239ED67F28}" destId="{4358735E-EBED-4319-9265-5D069A11B9D6}" srcOrd="0" destOrd="0" parTransId="{7FDD29C8-F40F-4FB6-B8FC-04B0FC66AE15}" sibTransId="{8F099768-EDA7-4DCD-89AC-22160519DBEE}"/>
    <dgm:cxn modelId="{20030F5D-B364-4A9E-A6B3-9C5FA67EF050}" srcId="{32DA6629-787E-4424-A54F-9578FBA26200}" destId="{B4E5CA67-ED9D-4663-89A0-DA1EC2B314E8}" srcOrd="1" destOrd="0" parTransId="{6AC3D532-0F8C-427B-A7BF-C9D064205F43}" sibTransId="{64D654FB-5BA8-4189-AF7C-72C367769819}"/>
    <dgm:cxn modelId="{B8D19920-9ACD-4D1F-98DC-7C0BBCE3DE27}" type="presOf" srcId="{D788FB44-2FB2-4B5B-8E2E-A5239ED67F28}" destId="{609A56D2-F799-43D3-86F2-485697F2461C}" srcOrd="0" destOrd="0" presId="urn:microsoft.com/office/officeart/2005/8/layout/radial4"/>
    <dgm:cxn modelId="{FD18E40F-7585-4047-B4CB-DF46FF16F981}" type="presOf" srcId="{64C30129-6A34-4769-98EA-0D6A4E13AE75}" destId="{D186FDE1-4A52-42C5-A09C-120FB83D8F34}" srcOrd="0" destOrd="0" presId="urn:microsoft.com/office/officeart/2005/8/layout/radial4"/>
    <dgm:cxn modelId="{89C92524-1F1C-46C5-8240-E3CA20A3708E}" type="presParOf" srcId="{99B7594F-5156-484D-8A8F-E5999E14B6E8}" destId="{609A56D2-F799-43D3-86F2-485697F2461C}" srcOrd="0" destOrd="0" presId="urn:microsoft.com/office/officeart/2005/8/layout/radial4"/>
    <dgm:cxn modelId="{EF630994-3677-4E3B-A421-991D94331135}" type="presParOf" srcId="{99B7594F-5156-484D-8A8F-E5999E14B6E8}" destId="{6806BFD3-FF2D-47A7-AEB2-4F59A31B5EA5}" srcOrd="1" destOrd="0" presId="urn:microsoft.com/office/officeart/2005/8/layout/radial4"/>
    <dgm:cxn modelId="{6A5E4ED3-6D14-43A7-9B08-06002A169B14}" type="presParOf" srcId="{99B7594F-5156-484D-8A8F-E5999E14B6E8}" destId="{3F72CAA7-3097-4FA4-A504-062CE274DEB6}" srcOrd="2" destOrd="0" presId="urn:microsoft.com/office/officeart/2005/8/layout/radial4"/>
    <dgm:cxn modelId="{6C60BAEC-184D-407B-8EB4-088678AB36BB}" type="presParOf" srcId="{99B7594F-5156-484D-8A8F-E5999E14B6E8}" destId="{A98C50C9-D147-4E85-BBB3-208A61691CDD}" srcOrd="3" destOrd="0" presId="urn:microsoft.com/office/officeart/2005/8/layout/radial4"/>
    <dgm:cxn modelId="{33EFA498-7429-414A-ADC1-0B36B97B9EE5}" type="presParOf" srcId="{99B7594F-5156-484D-8A8F-E5999E14B6E8}" destId="{CB4388FF-7B3F-455C-82F6-199966AAF29C}" srcOrd="4" destOrd="0" presId="urn:microsoft.com/office/officeart/2005/8/layout/radial4"/>
    <dgm:cxn modelId="{98DE86E7-E462-4CB6-9FE6-EF03390CA8EB}" type="presParOf" srcId="{99B7594F-5156-484D-8A8F-E5999E14B6E8}" destId="{D186FDE1-4A52-42C5-A09C-120FB83D8F34}" srcOrd="5" destOrd="0" presId="urn:microsoft.com/office/officeart/2005/8/layout/radial4"/>
    <dgm:cxn modelId="{416BE588-95DB-4E9C-99EC-1794923F5AFB}" type="presParOf" srcId="{99B7594F-5156-484D-8A8F-E5999E14B6E8}" destId="{5DD260DB-6DE9-43B0-89BC-2C8E57ECDAE9}" srcOrd="6" destOrd="0" presId="urn:microsoft.com/office/officeart/2005/8/layout/radial4"/>
    <dgm:cxn modelId="{EABC4DAA-2EAF-41D0-AE0A-1902509D59FB}" type="presParOf" srcId="{99B7594F-5156-484D-8A8F-E5999E14B6E8}" destId="{9AF925FC-DCE0-41D9-AA67-2E1049A3D6C2}" srcOrd="7" destOrd="0" presId="urn:microsoft.com/office/officeart/2005/8/layout/radial4"/>
    <dgm:cxn modelId="{12011FF5-7040-4121-AA02-CCC44F92751C}" type="presParOf" srcId="{99B7594F-5156-484D-8A8F-E5999E14B6E8}" destId="{036393F1-6C41-492C-ABF9-A02EB6737DD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467F6E-525B-486F-B51F-9D3C5A10B37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E68B192-0ED0-427D-B649-74FCB30B58E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ДОХОДЫ                     Дорожного фонда  </a:t>
          </a:r>
        </a:p>
        <a:p>
          <a:pPr>
            <a:lnSpc>
              <a:spcPct val="100000"/>
            </a:lnSpc>
            <a:spcAft>
              <a:spcPts val="200"/>
            </a:spcAft>
          </a:pPr>
          <a:r>
            <a:rPr lang="ru-RU" sz="1600" dirty="0" smtClean="0">
              <a:latin typeface="+mn-lt"/>
              <a:cs typeface="Times New Roman" pitchFamily="18" charset="0"/>
            </a:rPr>
            <a:t>11362,8 тыс.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D214B02-7829-4456-9633-C120EB702710}" type="parTrans" cxnId="{F7AB60BC-4A6E-485B-8B7B-5A34EAB3FCDF}">
      <dgm:prSet/>
      <dgm:spPr/>
      <dgm:t>
        <a:bodyPr/>
        <a:lstStyle/>
        <a:p>
          <a:endParaRPr lang="ru-RU"/>
        </a:p>
      </dgm:t>
    </dgm:pt>
    <dgm:pt modelId="{B354A015-0AC3-4F71-AAEC-2DB750691D1E}" type="sibTrans" cxnId="{F7AB60BC-4A6E-485B-8B7B-5A34EAB3FCDF}">
      <dgm:prSet/>
      <dgm:spPr/>
      <dgm:t>
        <a:bodyPr/>
        <a:lstStyle/>
        <a:p>
          <a:endParaRPr lang="ru-RU"/>
        </a:p>
      </dgm:t>
    </dgm:pt>
    <dgm:pt modelId="{A7087AA2-793B-4DA0-AB70-7C3C6C8A22F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РАСХОДЫ  Дорожного фонда - 1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1362,8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тыс. рублей</a:t>
          </a:r>
        </a:p>
      </dgm:t>
    </dgm:pt>
    <dgm:pt modelId="{1EAFC536-EE0C-4763-AC42-77827C6880AF}" type="parTrans" cxnId="{9B655E75-F6EA-4712-B9B6-EA133CF793E3}">
      <dgm:prSet/>
      <dgm:spPr/>
      <dgm:t>
        <a:bodyPr/>
        <a:lstStyle/>
        <a:p>
          <a:endParaRPr lang="ru-RU"/>
        </a:p>
      </dgm:t>
    </dgm:pt>
    <dgm:pt modelId="{A7C2C93F-DE6A-4D24-8247-F353A8CA9396}" type="sibTrans" cxnId="{9B655E75-F6EA-4712-B9B6-EA133CF793E3}">
      <dgm:prSet/>
      <dgm:spPr/>
      <dgm:t>
        <a:bodyPr/>
        <a:lstStyle/>
        <a:p>
          <a:endParaRPr lang="ru-RU"/>
        </a:p>
      </dgm:t>
    </dgm:pt>
    <dgm:pt modelId="{79EC65FC-3E36-423A-99FE-A5E22A90BABD}">
      <dgm:prSet phldrT="[Текст]" custT="1"/>
      <dgm:spPr>
        <a:ln>
          <a:solidFill>
            <a:schemeClr val="accent6">
              <a:lumMod val="75000"/>
            </a:schemeClr>
          </a:solidFill>
          <a:prstDash val="solid"/>
        </a:ln>
      </dgm:spPr>
      <dgm:t>
        <a:bodyPr/>
        <a:lstStyle/>
        <a:p>
          <a:r>
            <a:rPr lang="ru-RU" sz="1400" b="0" i="0" u="none" strike="noStrike" dirty="0" smtClean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rPr>
            <a:t>Ремонт автомобильных дорог общего пользования местного значения – </a:t>
          </a:r>
          <a:r>
            <a:rPr lang="en-US" sz="1400" b="0" i="0" u="none" strike="noStrike" dirty="0" smtClean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rPr>
            <a:t>10419,6</a:t>
          </a:r>
          <a:r>
            <a:rPr lang="ru-RU" sz="1400" b="0" i="0" u="none" strike="noStrike" dirty="0" smtClean="0">
              <a:solidFill>
                <a:srgbClr val="003B68"/>
              </a:solidFill>
              <a:latin typeface="+mn-lt"/>
              <a:cs typeface="Times New Roman" pitchFamily="18" charset="0"/>
            </a:rPr>
            <a:t> тыс.рублей</a:t>
          </a:r>
          <a:endParaRPr lang="ru-RU" sz="1400" b="0" dirty="0">
            <a:solidFill>
              <a:srgbClr val="003B68"/>
            </a:solidFill>
          </a:endParaRPr>
        </a:p>
      </dgm:t>
    </dgm:pt>
    <dgm:pt modelId="{D0918264-120C-4FBC-8594-FCBCEC929C17}" type="parTrans" cxnId="{F988C2AE-C4C6-4053-83E1-345483EE6758}">
      <dgm:prSet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6">
              <a:lumMod val="75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B26724BA-3115-4C46-8E96-E275A788A9AE}" type="sibTrans" cxnId="{F988C2AE-C4C6-4053-83E1-345483EE6758}">
      <dgm:prSet/>
      <dgm:spPr/>
      <dgm:t>
        <a:bodyPr/>
        <a:lstStyle/>
        <a:p>
          <a:endParaRPr lang="ru-RU"/>
        </a:p>
      </dgm:t>
    </dgm:pt>
    <dgm:pt modelId="{ED3EB53C-38B3-40D5-9A52-E9678C31C391}">
      <dgm:prSet phldrT="[Текст]" custT="1"/>
      <dgm:spPr>
        <a:ln>
          <a:solidFill>
            <a:schemeClr val="accent6">
              <a:lumMod val="75000"/>
            </a:schemeClr>
          </a:solidFill>
          <a:prstDash val="solid"/>
        </a:ln>
      </dgm:spPr>
      <dgm:t>
        <a:bodyPr/>
        <a:lstStyle/>
        <a:p>
          <a:r>
            <a:rPr lang="ru-RU" sz="1400" b="0" i="0" u="none" strike="noStrike" dirty="0" smtClean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rPr>
            <a:t>Содержание и обслуживание автомобильных дорог общего пользования районного и местного значения (</a:t>
          </a:r>
          <a:r>
            <a:rPr lang="ru-RU" sz="1400" b="0" i="0" u="none" strike="noStrike" dirty="0" err="1" smtClean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rPr>
            <a:t>грейдирование</a:t>
          </a:r>
          <a:r>
            <a:rPr lang="ru-RU" sz="1400" b="0" i="0" u="none" strike="noStrike" dirty="0" smtClean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rPr>
            <a:t>, подсыпка, уборка снега)- </a:t>
          </a:r>
          <a:r>
            <a:rPr lang="en-US" sz="1400" b="0" i="0" u="none" strike="noStrike" dirty="0" smtClean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rPr>
            <a:t>711,2</a:t>
          </a:r>
          <a:r>
            <a:rPr lang="ru-RU" sz="1400" b="0" i="0" u="none" strike="noStrike" dirty="0" smtClean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rPr>
            <a:t> тыс.рублей</a:t>
          </a:r>
          <a:endParaRPr lang="ru-RU" sz="1600" b="1" dirty="0">
            <a:solidFill>
              <a:srgbClr val="003B68"/>
            </a:solidFill>
          </a:endParaRPr>
        </a:p>
      </dgm:t>
    </dgm:pt>
    <dgm:pt modelId="{9598AD03-9816-4D38-9BD8-4819B12E018D}" type="parTrans" cxnId="{072E0D20-7AFC-466B-8231-D4F36109365B}">
      <dgm:prSet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6">
              <a:lumMod val="75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1BA6F23E-6999-49C1-BBC6-D97BB9B79902}" type="sibTrans" cxnId="{072E0D20-7AFC-466B-8231-D4F36109365B}">
      <dgm:prSet/>
      <dgm:spPr/>
      <dgm:t>
        <a:bodyPr/>
        <a:lstStyle/>
        <a:p>
          <a:endParaRPr lang="ru-RU"/>
        </a:p>
      </dgm:t>
    </dgm:pt>
    <dgm:pt modelId="{195DF6DA-7DEB-4629-8C07-6A06FD92A17F}">
      <dgm:prSet phldrT="[Текст]" custT="1"/>
      <dgm:spPr>
        <a:ln cmpd="sng">
          <a:solidFill>
            <a:schemeClr val="accent5">
              <a:lumMod val="75000"/>
            </a:schemeClr>
          </a:solidFill>
          <a:prstDash val="solid"/>
        </a:ln>
      </dgm:spPr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ru-RU" sz="1200" b="0" i="0" u="none" strike="noStrike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Акцизы на нефтепродукты                   </a:t>
          </a:r>
          <a:r>
            <a:rPr lang="en-US" sz="1200" b="0" i="0" u="none" strike="noStrike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4362,8</a:t>
          </a:r>
          <a:r>
            <a:rPr lang="ru-RU" sz="1200" b="0" i="0" u="none" strike="noStrike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тыс. рублей,</a:t>
          </a:r>
          <a:endParaRPr lang="ru-RU" sz="1200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4AB5F78A-1EE7-4CB8-886A-57D5BFB8DAA1}" type="sibTrans" cxnId="{E70C33C9-A85E-45D3-8E6E-A4625F342672}">
      <dgm:prSet/>
      <dgm:spPr/>
      <dgm:t>
        <a:bodyPr/>
        <a:lstStyle/>
        <a:p>
          <a:endParaRPr lang="ru-RU"/>
        </a:p>
      </dgm:t>
    </dgm:pt>
    <dgm:pt modelId="{B9E60CAB-B0B5-4C0E-8E3B-DA51CB7B8308}" type="parTrans" cxnId="{E70C33C9-A85E-45D3-8E6E-A4625F342672}">
      <dgm:prSet/>
      <dgm:spPr>
        <a:ln>
          <a:solidFill>
            <a:schemeClr val="accent5">
              <a:lumMod val="75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8F172300-B72C-48CD-8D8C-500C782FC71F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Разработка  сметной документации на ремонт автомобильных дорог общего пользования местного значения -82,0 тыс.рублей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2B68E55-B17B-420E-9CA4-50655A71CC4B}" type="parTrans" cxnId="{CC887595-4B41-4EDE-9258-CE00203CD67D}">
      <dgm:prSet/>
      <dgm:spPr/>
      <dgm:t>
        <a:bodyPr/>
        <a:lstStyle/>
        <a:p>
          <a:endParaRPr lang="ru-RU"/>
        </a:p>
      </dgm:t>
    </dgm:pt>
    <dgm:pt modelId="{8709DAA6-E2A9-4DB9-8DFB-A997DCC6FA3D}" type="sibTrans" cxnId="{CC887595-4B41-4EDE-9258-CE00203CD67D}">
      <dgm:prSet/>
      <dgm:spPr/>
      <dgm:t>
        <a:bodyPr/>
        <a:lstStyle/>
        <a:p>
          <a:endParaRPr lang="ru-RU"/>
        </a:p>
      </dgm:t>
    </dgm:pt>
    <dgm:pt modelId="{90FA7B79-799C-468E-870B-566BEE3C2224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Приобретение ГСМ для содержания автомобильных дорог и искусственных сооружений на них – 150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6A289F3-479F-4369-AD99-DE6ADC2E75AD}" type="parTrans" cxnId="{4D41866E-29FC-4DA3-B15E-387B09B912F8}">
      <dgm:prSet/>
      <dgm:spPr/>
      <dgm:t>
        <a:bodyPr/>
        <a:lstStyle/>
        <a:p>
          <a:endParaRPr lang="ru-RU"/>
        </a:p>
      </dgm:t>
    </dgm:pt>
    <dgm:pt modelId="{E9FA83D1-FE21-4BDA-B2F4-E8FB3278C326}" type="sibTrans" cxnId="{4D41866E-29FC-4DA3-B15E-387B09B912F8}">
      <dgm:prSet/>
      <dgm:spPr/>
      <dgm:t>
        <a:bodyPr/>
        <a:lstStyle/>
        <a:p>
          <a:endParaRPr lang="ru-RU"/>
        </a:p>
      </dgm:t>
    </dgm:pt>
    <dgm:pt modelId="{F69C248B-6356-49A7-8317-2161B9B2DF78}" type="pres">
      <dgm:prSet presAssocID="{53467F6E-525B-486F-B51F-9D3C5A10B37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7B5CB1-E00B-4945-AF36-D1E799946D79}" type="pres">
      <dgm:prSet presAssocID="{9E68B192-0ED0-427D-B649-74FCB30B58E6}" presName="root" presStyleCnt="0"/>
      <dgm:spPr/>
    </dgm:pt>
    <dgm:pt modelId="{4B1C58ED-B602-48DA-AA09-FA2D2990B835}" type="pres">
      <dgm:prSet presAssocID="{9E68B192-0ED0-427D-B649-74FCB30B58E6}" presName="rootComposite" presStyleCnt="0"/>
      <dgm:spPr/>
    </dgm:pt>
    <dgm:pt modelId="{21880AE7-8E08-4B45-8C05-2994BE135431}" type="pres">
      <dgm:prSet presAssocID="{9E68B192-0ED0-427D-B649-74FCB30B58E6}" presName="rootText" presStyleLbl="node1" presStyleIdx="0" presStyleCnt="2" custScaleX="116853" custScaleY="255584" custLinFactY="-47771" custLinFactNeighborX="51284" custLinFactNeighborY="-100000"/>
      <dgm:spPr/>
      <dgm:t>
        <a:bodyPr/>
        <a:lstStyle/>
        <a:p>
          <a:endParaRPr lang="ru-RU"/>
        </a:p>
      </dgm:t>
    </dgm:pt>
    <dgm:pt modelId="{E672E574-8D15-4952-8980-BCF18D55136B}" type="pres">
      <dgm:prSet presAssocID="{9E68B192-0ED0-427D-B649-74FCB30B58E6}" presName="rootConnector" presStyleLbl="node1" presStyleIdx="0" presStyleCnt="2"/>
      <dgm:spPr/>
      <dgm:t>
        <a:bodyPr/>
        <a:lstStyle/>
        <a:p>
          <a:endParaRPr lang="ru-RU"/>
        </a:p>
      </dgm:t>
    </dgm:pt>
    <dgm:pt modelId="{3E59A9BE-038F-4FB8-93E0-D999A1290A3C}" type="pres">
      <dgm:prSet presAssocID="{9E68B192-0ED0-427D-B649-74FCB30B58E6}" presName="childShape" presStyleCnt="0"/>
      <dgm:spPr/>
    </dgm:pt>
    <dgm:pt modelId="{BCBC9514-1774-4AA7-AE6F-77EF3634AEE8}" type="pres">
      <dgm:prSet presAssocID="{B9E60CAB-B0B5-4C0E-8E3B-DA51CB7B8308}" presName="Name13" presStyleLbl="parChTrans1D2" presStyleIdx="0" presStyleCnt="5"/>
      <dgm:spPr/>
      <dgm:t>
        <a:bodyPr/>
        <a:lstStyle/>
        <a:p>
          <a:endParaRPr lang="ru-RU"/>
        </a:p>
      </dgm:t>
    </dgm:pt>
    <dgm:pt modelId="{8E6AAB5A-2343-4C2E-8CC9-0C0CAEE32609}" type="pres">
      <dgm:prSet presAssocID="{195DF6DA-7DEB-4629-8C07-6A06FD92A17F}" presName="childText" presStyleLbl="bgAcc1" presStyleIdx="0" presStyleCnt="5" custScaleX="101573" custScaleY="290118" custLinFactX="44707" custLinFactY="-40696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14DE9-ACEE-4255-B720-1A79A7507578}" type="pres">
      <dgm:prSet presAssocID="{A7087AA2-793B-4DA0-AB70-7C3C6C8A22F5}" presName="root" presStyleCnt="0"/>
      <dgm:spPr/>
    </dgm:pt>
    <dgm:pt modelId="{A768D0BF-3EAF-476B-886E-69253C939307}" type="pres">
      <dgm:prSet presAssocID="{A7087AA2-793B-4DA0-AB70-7C3C6C8A22F5}" presName="rootComposite" presStyleCnt="0"/>
      <dgm:spPr/>
    </dgm:pt>
    <dgm:pt modelId="{2428A073-CA9F-4617-BE74-30748C6C57E6}" type="pres">
      <dgm:prSet presAssocID="{A7087AA2-793B-4DA0-AB70-7C3C6C8A22F5}" presName="rootText" presStyleLbl="node1" presStyleIdx="1" presStyleCnt="2" custScaleX="651443" custScaleY="96944" custLinFactX="37015" custLinFactY="-13311" custLinFactNeighborX="100000" custLinFactNeighborY="-100000"/>
      <dgm:spPr/>
      <dgm:t>
        <a:bodyPr/>
        <a:lstStyle/>
        <a:p>
          <a:endParaRPr lang="ru-RU"/>
        </a:p>
      </dgm:t>
    </dgm:pt>
    <dgm:pt modelId="{3E62A4B0-2AD9-417A-8563-CC34D4702B2A}" type="pres">
      <dgm:prSet presAssocID="{A7087AA2-793B-4DA0-AB70-7C3C6C8A22F5}" presName="rootConnector" presStyleLbl="node1" presStyleIdx="1" presStyleCnt="2"/>
      <dgm:spPr/>
      <dgm:t>
        <a:bodyPr/>
        <a:lstStyle/>
        <a:p>
          <a:endParaRPr lang="ru-RU"/>
        </a:p>
      </dgm:t>
    </dgm:pt>
    <dgm:pt modelId="{BD428271-AEFF-4C7E-BEEC-FB0C6CADD231}" type="pres">
      <dgm:prSet presAssocID="{A7087AA2-793B-4DA0-AB70-7C3C6C8A22F5}" presName="childShape" presStyleCnt="0"/>
      <dgm:spPr/>
    </dgm:pt>
    <dgm:pt modelId="{262CA35C-FA16-4A82-BA3A-371707342570}" type="pres">
      <dgm:prSet presAssocID="{D0918264-120C-4FBC-8594-FCBCEC929C17}" presName="Name13" presStyleLbl="parChTrans1D2" presStyleIdx="1" presStyleCnt="5"/>
      <dgm:spPr/>
      <dgm:t>
        <a:bodyPr/>
        <a:lstStyle/>
        <a:p>
          <a:endParaRPr lang="ru-RU"/>
        </a:p>
      </dgm:t>
    </dgm:pt>
    <dgm:pt modelId="{28ED3602-6442-457A-8C0F-1C54A8C53783}" type="pres">
      <dgm:prSet presAssocID="{79EC65FC-3E36-423A-99FE-A5E22A90BABD}" presName="childText" presStyleLbl="bgAcc1" presStyleIdx="1" presStyleCnt="5" custScaleX="820812" custScaleY="116902" custLinFactY="-27909" custLinFactNeighborX="477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78DF0-BE64-42CB-A5AC-37E4E6EF31AF}" type="pres">
      <dgm:prSet presAssocID="{9598AD03-9816-4D38-9BD8-4819B12E018D}" presName="Name13" presStyleLbl="parChTrans1D2" presStyleIdx="2" presStyleCnt="5"/>
      <dgm:spPr/>
      <dgm:t>
        <a:bodyPr/>
        <a:lstStyle/>
        <a:p>
          <a:endParaRPr lang="ru-RU"/>
        </a:p>
      </dgm:t>
    </dgm:pt>
    <dgm:pt modelId="{3DFAE69D-E987-4AD1-B908-15D6BEC24C04}" type="pres">
      <dgm:prSet presAssocID="{ED3EB53C-38B3-40D5-9A52-E9678C31C391}" presName="childText" presStyleLbl="bgAcc1" presStyleIdx="2" presStyleCnt="5" custScaleX="811900" custScaleY="104252" custLinFactNeighborX="9996" custLinFactNeighborY="-50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33AEA-04BB-4374-8BBA-B5BB0398BD2B}" type="pres">
      <dgm:prSet presAssocID="{A2B68E55-B17B-420E-9CA4-50655A71CC4B}" presName="Name13" presStyleLbl="parChTrans1D2" presStyleIdx="3" presStyleCnt="5"/>
      <dgm:spPr/>
      <dgm:t>
        <a:bodyPr/>
        <a:lstStyle/>
        <a:p>
          <a:endParaRPr lang="ru-RU"/>
        </a:p>
      </dgm:t>
    </dgm:pt>
    <dgm:pt modelId="{AD92F014-80ED-4DAB-8E2D-227621BF4A2E}" type="pres">
      <dgm:prSet presAssocID="{8F172300-B72C-48CD-8D8C-500C782FC71F}" presName="childText" presStyleLbl="bgAcc1" presStyleIdx="3" presStyleCnt="5" custScaleX="749166" custScaleY="77917" custLinFactNeighborX="-19264" custLinFactNeighborY="-16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68E36-7475-4E7C-967C-273687463B9A}" type="pres">
      <dgm:prSet presAssocID="{46A289F3-479F-4369-AD99-DE6ADC2E75AD}" presName="Name13" presStyleLbl="parChTrans1D2" presStyleIdx="4" presStyleCnt="5"/>
      <dgm:spPr/>
      <dgm:t>
        <a:bodyPr/>
        <a:lstStyle/>
        <a:p>
          <a:endParaRPr lang="ru-RU"/>
        </a:p>
      </dgm:t>
    </dgm:pt>
    <dgm:pt modelId="{4EFE5F2B-EA57-4233-B42D-F469F9B91B2B}" type="pres">
      <dgm:prSet presAssocID="{90FA7B79-799C-468E-870B-566BEE3C2224}" presName="childText" presStyleLbl="bgAcc1" presStyleIdx="4" presStyleCnt="5" custScaleX="829070" custScaleY="124863" custLinFactNeighborX="2809" custLinFactNeighborY="21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85587C-A1D3-4ADF-B5AF-91F1DAB3CE9A}" type="presOf" srcId="{90FA7B79-799C-468E-870B-566BEE3C2224}" destId="{4EFE5F2B-EA57-4233-B42D-F469F9B91B2B}" srcOrd="0" destOrd="0" presId="urn:microsoft.com/office/officeart/2005/8/layout/hierarchy3"/>
    <dgm:cxn modelId="{B6792DD8-400B-430F-9DCF-96B7D42DAFE1}" type="presOf" srcId="{9598AD03-9816-4D38-9BD8-4819B12E018D}" destId="{44E78DF0-BE64-42CB-A5AC-37E4E6EF31AF}" srcOrd="0" destOrd="0" presId="urn:microsoft.com/office/officeart/2005/8/layout/hierarchy3"/>
    <dgm:cxn modelId="{F988C2AE-C4C6-4053-83E1-345483EE6758}" srcId="{A7087AA2-793B-4DA0-AB70-7C3C6C8A22F5}" destId="{79EC65FC-3E36-423A-99FE-A5E22A90BABD}" srcOrd="0" destOrd="0" parTransId="{D0918264-120C-4FBC-8594-FCBCEC929C17}" sibTransId="{B26724BA-3115-4C46-8E96-E275A788A9AE}"/>
    <dgm:cxn modelId="{7E795A73-8707-4AEA-A392-22579A18A8C3}" type="presOf" srcId="{D0918264-120C-4FBC-8594-FCBCEC929C17}" destId="{262CA35C-FA16-4A82-BA3A-371707342570}" srcOrd="0" destOrd="0" presId="urn:microsoft.com/office/officeart/2005/8/layout/hierarchy3"/>
    <dgm:cxn modelId="{BC86E4CE-5ED2-4EBB-AD36-39A349A0F4CB}" type="presOf" srcId="{A7087AA2-793B-4DA0-AB70-7C3C6C8A22F5}" destId="{3E62A4B0-2AD9-417A-8563-CC34D4702B2A}" srcOrd="1" destOrd="0" presId="urn:microsoft.com/office/officeart/2005/8/layout/hierarchy3"/>
    <dgm:cxn modelId="{8D2D52B2-A7F2-44A8-96FC-9DCF6ED965B9}" type="presOf" srcId="{ED3EB53C-38B3-40D5-9A52-E9678C31C391}" destId="{3DFAE69D-E987-4AD1-B908-15D6BEC24C04}" srcOrd="0" destOrd="0" presId="urn:microsoft.com/office/officeart/2005/8/layout/hierarchy3"/>
    <dgm:cxn modelId="{4D41866E-29FC-4DA3-B15E-387B09B912F8}" srcId="{A7087AA2-793B-4DA0-AB70-7C3C6C8A22F5}" destId="{90FA7B79-799C-468E-870B-566BEE3C2224}" srcOrd="3" destOrd="0" parTransId="{46A289F3-479F-4369-AD99-DE6ADC2E75AD}" sibTransId="{E9FA83D1-FE21-4BDA-B2F4-E8FB3278C326}"/>
    <dgm:cxn modelId="{CC887595-4B41-4EDE-9258-CE00203CD67D}" srcId="{A7087AA2-793B-4DA0-AB70-7C3C6C8A22F5}" destId="{8F172300-B72C-48CD-8D8C-500C782FC71F}" srcOrd="2" destOrd="0" parTransId="{A2B68E55-B17B-420E-9CA4-50655A71CC4B}" sibTransId="{8709DAA6-E2A9-4DB9-8DFB-A997DCC6FA3D}"/>
    <dgm:cxn modelId="{9B655E75-F6EA-4712-B9B6-EA133CF793E3}" srcId="{53467F6E-525B-486F-B51F-9D3C5A10B37C}" destId="{A7087AA2-793B-4DA0-AB70-7C3C6C8A22F5}" srcOrd="1" destOrd="0" parTransId="{1EAFC536-EE0C-4763-AC42-77827C6880AF}" sibTransId="{A7C2C93F-DE6A-4D24-8247-F353A8CA9396}"/>
    <dgm:cxn modelId="{0C2A7508-2545-4851-8B54-699D2D73BB08}" type="presOf" srcId="{46A289F3-479F-4369-AD99-DE6ADC2E75AD}" destId="{E9368E36-7475-4E7C-967C-273687463B9A}" srcOrd="0" destOrd="0" presId="urn:microsoft.com/office/officeart/2005/8/layout/hierarchy3"/>
    <dgm:cxn modelId="{42A57F7D-4EC3-45B9-8EFB-FDD5E2911A1D}" type="presOf" srcId="{B9E60CAB-B0B5-4C0E-8E3B-DA51CB7B8308}" destId="{BCBC9514-1774-4AA7-AE6F-77EF3634AEE8}" srcOrd="0" destOrd="0" presId="urn:microsoft.com/office/officeart/2005/8/layout/hierarchy3"/>
    <dgm:cxn modelId="{0CE8BC54-568E-472F-91F7-3DA019906194}" type="presOf" srcId="{9E68B192-0ED0-427D-B649-74FCB30B58E6}" destId="{21880AE7-8E08-4B45-8C05-2994BE135431}" srcOrd="0" destOrd="0" presId="urn:microsoft.com/office/officeart/2005/8/layout/hierarchy3"/>
    <dgm:cxn modelId="{C3C5B0F5-1410-4730-AAE9-CA76944B6BF9}" type="presOf" srcId="{A2B68E55-B17B-420E-9CA4-50655A71CC4B}" destId="{3A733AEA-04BB-4374-8BBA-B5BB0398BD2B}" srcOrd="0" destOrd="0" presId="urn:microsoft.com/office/officeart/2005/8/layout/hierarchy3"/>
    <dgm:cxn modelId="{E8BA52BC-155A-4EE4-B0FC-CC3229B97BC0}" type="presOf" srcId="{53467F6E-525B-486F-B51F-9D3C5A10B37C}" destId="{F69C248B-6356-49A7-8317-2161B9B2DF78}" srcOrd="0" destOrd="0" presId="urn:microsoft.com/office/officeart/2005/8/layout/hierarchy3"/>
    <dgm:cxn modelId="{285F8AB0-C12A-43A1-8792-323E4E2EFAC1}" type="presOf" srcId="{8F172300-B72C-48CD-8D8C-500C782FC71F}" destId="{AD92F014-80ED-4DAB-8E2D-227621BF4A2E}" srcOrd="0" destOrd="0" presId="urn:microsoft.com/office/officeart/2005/8/layout/hierarchy3"/>
    <dgm:cxn modelId="{F7AB60BC-4A6E-485B-8B7B-5A34EAB3FCDF}" srcId="{53467F6E-525B-486F-B51F-9D3C5A10B37C}" destId="{9E68B192-0ED0-427D-B649-74FCB30B58E6}" srcOrd="0" destOrd="0" parTransId="{9D214B02-7829-4456-9633-C120EB702710}" sibTransId="{B354A015-0AC3-4F71-AAEC-2DB750691D1E}"/>
    <dgm:cxn modelId="{348A4696-FC2F-4699-A682-FBE3DDEB424A}" type="presOf" srcId="{195DF6DA-7DEB-4629-8C07-6A06FD92A17F}" destId="{8E6AAB5A-2343-4C2E-8CC9-0C0CAEE32609}" srcOrd="0" destOrd="0" presId="urn:microsoft.com/office/officeart/2005/8/layout/hierarchy3"/>
    <dgm:cxn modelId="{94A5DBEF-5FB7-4C45-86FD-CD974657DB5F}" type="presOf" srcId="{9E68B192-0ED0-427D-B649-74FCB30B58E6}" destId="{E672E574-8D15-4952-8980-BCF18D55136B}" srcOrd="1" destOrd="0" presId="urn:microsoft.com/office/officeart/2005/8/layout/hierarchy3"/>
    <dgm:cxn modelId="{1CA1F801-FF03-4FD6-B1B0-3AA4F43A0AF5}" type="presOf" srcId="{A7087AA2-793B-4DA0-AB70-7C3C6C8A22F5}" destId="{2428A073-CA9F-4617-BE74-30748C6C57E6}" srcOrd="0" destOrd="0" presId="urn:microsoft.com/office/officeart/2005/8/layout/hierarchy3"/>
    <dgm:cxn modelId="{E70C33C9-A85E-45D3-8E6E-A4625F342672}" srcId="{9E68B192-0ED0-427D-B649-74FCB30B58E6}" destId="{195DF6DA-7DEB-4629-8C07-6A06FD92A17F}" srcOrd="0" destOrd="0" parTransId="{B9E60CAB-B0B5-4C0E-8E3B-DA51CB7B8308}" sibTransId="{4AB5F78A-1EE7-4CB8-886A-57D5BFB8DAA1}"/>
    <dgm:cxn modelId="{072E0D20-7AFC-466B-8231-D4F36109365B}" srcId="{A7087AA2-793B-4DA0-AB70-7C3C6C8A22F5}" destId="{ED3EB53C-38B3-40D5-9A52-E9678C31C391}" srcOrd="1" destOrd="0" parTransId="{9598AD03-9816-4D38-9BD8-4819B12E018D}" sibTransId="{1BA6F23E-6999-49C1-BBC6-D97BB9B79902}"/>
    <dgm:cxn modelId="{DFBD89CB-9DC6-4F12-8BE0-3BD1F3852F9F}" type="presOf" srcId="{79EC65FC-3E36-423A-99FE-A5E22A90BABD}" destId="{28ED3602-6442-457A-8C0F-1C54A8C53783}" srcOrd="0" destOrd="0" presId="urn:microsoft.com/office/officeart/2005/8/layout/hierarchy3"/>
    <dgm:cxn modelId="{3C0A9A41-2A20-4526-B0E2-F4B888385EB3}" type="presParOf" srcId="{F69C248B-6356-49A7-8317-2161B9B2DF78}" destId="{C17B5CB1-E00B-4945-AF36-D1E799946D79}" srcOrd="0" destOrd="0" presId="urn:microsoft.com/office/officeart/2005/8/layout/hierarchy3"/>
    <dgm:cxn modelId="{1B07509F-5670-4874-86B3-FC9A5A304770}" type="presParOf" srcId="{C17B5CB1-E00B-4945-AF36-D1E799946D79}" destId="{4B1C58ED-B602-48DA-AA09-FA2D2990B835}" srcOrd="0" destOrd="0" presId="urn:microsoft.com/office/officeart/2005/8/layout/hierarchy3"/>
    <dgm:cxn modelId="{D74CF20D-8894-43A5-BC09-552007AA25D2}" type="presParOf" srcId="{4B1C58ED-B602-48DA-AA09-FA2D2990B835}" destId="{21880AE7-8E08-4B45-8C05-2994BE135431}" srcOrd="0" destOrd="0" presId="urn:microsoft.com/office/officeart/2005/8/layout/hierarchy3"/>
    <dgm:cxn modelId="{B422A693-A880-4E62-A169-39FBA69D6EE2}" type="presParOf" srcId="{4B1C58ED-B602-48DA-AA09-FA2D2990B835}" destId="{E672E574-8D15-4952-8980-BCF18D55136B}" srcOrd="1" destOrd="0" presId="urn:microsoft.com/office/officeart/2005/8/layout/hierarchy3"/>
    <dgm:cxn modelId="{0D44AD2B-F018-4B99-B388-62FB4C39E8CB}" type="presParOf" srcId="{C17B5CB1-E00B-4945-AF36-D1E799946D79}" destId="{3E59A9BE-038F-4FB8-93E0-D999A1290A3C}" srcOrd="1" destOrd="0" presId="urn:microsoft.com/office/officeart/2005/8/layout/hierarchy3"/>
    <dgm:cxn modelId="{EF743185-F47B-4625-87AD-D713DBA360AB}" type="presParOf" srcId="{3E59A9BE-038F-4FB8-93E0-D999A1290A3C}" destId="{BCBC9514-1774-4AA7-AE6F-77EF3634AEE8}" srcOrd="0" destOrd="0" presId="urn:microsoft.com/office/officeart/2005/8/layout/hierarchy3"/>
    <dgm:cxn modelId="{BE18D48E-028C-4FF7-83E7-1583C272E08F}" type="presParOf" srcId="{3E59A9BE-038F-4FB8-93E0-D999A1290A3C}" destId="{8E6AAB5A-2343-4C2E-8CC9-0C0CAEE32609}" srcOrd="1" destOrd="0" presId="urn:microsoft.com/office/officeart/2005/8/layout/hierarchy3"/>
    <dgm:cxn modelId="{FFE7E1F5-2929-460E-97AC-80BA874ADB4C}" type="presParOf" srcId="{F69C248B-6356-49A7-8317-2161B9B2DF78}" destId="{B3314DE9-ACEE-4255-B720-1A79A7507578}" srcOrd="1" destOrd="0" presId="urn:microsoft.com/office/officeart/2005/8/layout/hierarchy3"/>
    <dgm:cxn modelId="{E708924A-9470-4DB1-8EC5-B6227D1B69ED}" type="presParOf" srcId="{B3314DE9-ACEE-4255-B720-1A79A7507578}" destId="{A768D0BF-3EAF-476B-886E-69253C939307}" srcOrd="0" destOrd="0" presId="urn:microsoft.com/office/officeart/2005/8/layout/hierarchy3"/>
    <dgm:cxn modelId="{75787E5B-2168-455B-A105-2991D0E081D1}" type="presParOf" srcId="{A768D0BF-3EAF-476B-886E-69253C939307}" destId="{2428A073-CA9F-4617-BE74-30748C6C57E6}" srcOrd="0" destOrd="0" presId="urn:microsoft.com/office/officeart/2005/8/layout/hierarchy3"/>
    <dgm:cxn modelId="{7863166B-7A00-4107-8BA0-D0AE67A18E99}" type="presParOf" srcId="{A768D0BF-3EAF-476B-886E-69253C939307}" destId="{3E62A4B0-2AD9-417A-8563-CC34D4702B2A}" srcOrd="1" destOrd="0" presId="urn:microsoft.com/office/officeart/2005/8/layout/hierarchy3"/>
    <dgm:cxn modelId="{AA5738CD-5E10-47D8-8169-7F55F8223A26}" type="presParOf" srcId="{B3314DE9-ACEE-4255-B720-1A79A7507578}" destId="{BD428271-AEFF-4C7E-BEEC-FB0C6CADD231}" srcOrd="1" destOrd="0" presId="urn:microsoft.com/office/officeart/2005/8/layout/hierarchy3"/>
    <dgm:cxn modelId="{F1B70EC1-2C55-445B-88A2-1553DC103080}" type="presParOf" srcId="{BD428271-AEFF-4C7E-BEEC-FB0C6CADD231}" destId="{262CA35C-FA16-4A82-BA3A-371707342570}" srcOrd="0" destOrd="0" presId="urn:microsoft.com/office/officeart/2005/8/layout/hierarchy3"/>
    <dgm:cxn modelId="{0B1C3827-A74E-420F-892B-D175CC9FBCEE}" type="presParOf" srcId="{BD428271-AEFF-4C7E-BEEC-FB0C6CADD231}" destId="{28ED3602-6442-457A-8C0F-1C54A8C53783}" srcOrd="1" destOrd="0" presId="urn:microsoft.com/office/officeart/2005/8/layout/hierarchy3"/>
    <dgm:cxn modelId="{00FC883E-B4FA-4157-8ED2-DA864D349008}" type="presParOf" srcId="{BD428271-AEFF-4C7E-BEEC-FB0C6CADD231}" destId="{44E78DF0-BE64-42CB-A5AC-37E4E6EF31AF}" srcOrd="2" destOrd="0" presId="urn:microsoft.com/office/officeart/2005/8/layout/hierarchy3"/>
    <dgm:cxn modelId="{7A701F80-6F16-47D0-8CB4-44CA7E430911}" type="presParOf" srcId="{BD428271-AEFF-4C7E-BEEC-FB0C6CADD231}" destId="{3DFAE69D-E987-4AD1-B908-15D6BEC24C04}" srcOrd="3" destOrd="0" presId="urn:microsoft.com/office/officeart/2005/8/layout/hierarchy3"/>
    <dgm:cxn modelId="{6433D8D6-030D-488E-945F-6F021B9F35FB}" type="presParOf" srcId="{BD428271-AEFF-4C7E-BEEC-FB0C6CADD231}" destId="{3A733AEA-04BB-4374-8BBA-B5BB0398BD2B}" srcOrd="4" destOrd="0" presId="urn:microsoft.com/office/officeart/2005/8/layout/hierarchy3"/>
    <dgm:cxn modelId="{FF3002C7-E8EB-4578-9952-F55137C71EB9}" type="presParOf" srcId="{BD428271-AEFF-4C7E-BEEC-FB0C6CADD231}" destId="{AD92F014-80ED-4DAB-8E2D-227621BF4A2E}" srcOrd="5" destOrd="0" presId="urn:microsoft.com/office/officeart/2005/8/layout/hierarchy3"/>
    <dgm:cxn modelId="{13A59D45-E6E9-47A3-A0EB-2405FDD7C5DA}" type="presParOf" srcId="{BD428271-AEFF-4C7E-BEEC-FB0C6CADD231}" destId="{E9368E36-7475-4E7C-967C-273687463B9A}" srcOrd="6" destOrd="0" presId="urn:microsoft.com/office/officeart/2005/8/layout/hierarchy3"/>
    <dgm:cxn modelId="{C0E8F7FD-8411-41B9-A341-52F34B4EE213}" type="presParOf" srcId="{BD428271-AEFF-4C7E-BEEC-FB0C6CADD231}" destId="{4EFE5F2B-EA57-4233-B42D-F469F9B91B2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FDBA3-84D4-4BB3-9D52-0BD904B4F6B9}">
      <dsp:nvSpPr>
        <dsp:cNvPr id="0" name=""/>
        <dsp:cNvSpPr/>
      </dsp:nvSpPr>
      <dsp:spPr>
        <a:xfrm>
          <a:off x="0" y="360548"/>
          <a:ext cx="951163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50FCC-9A90-4ACA-8E51-8C44A0FE0D19}">
      <dsp:nvSpPr>
        <dsp:cNvPr id="0" name=""/>
        <dsp:cNvSpPr/>
      </dsp:nvSpPr>
      <dsp:spPr>
        <a:xfrm>
          <a:off x="459326" y="81608"/>
          <a:ext cx="9049875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662" tIns="0" rIns="2516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Оптимизация расходов на муниципальное управление</a:t>
          </a:r>
          <a:endParaRPr lang="ru-RU" sz="1600" kern="1200" dirty="0"/>
        </a:p>
      </dsp:txBody>
      <dsp:txXfrm>
        <a:off x="483824" y="106106"/>
        <a:ext cx="9000879" cy="452844"/>
      </dsp:txXfrm>
    </dsp:sp>
    <dsp:sp modelId="{91538EA2-F5A5-436B-B453-64737CDF9BA7}">
      <dsp:nvSpPr>
        <dsp:cNvPr id="0" name=""/>
        <dsp:cNvSpPr/>
      </dsp:nvSpPr>
      <dsp:spPr>
        <a:xfrm>
          <a:off x="0" y="1131668"/>
          <a:ext cx="951163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rgbClr val="87A9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BEA2E-2EA6-476D-9DE1-654DAAF2C026}">
      <dsp:nvSpPr>
        <dsp:cNvPr id="0" name=""/>
        <dsp:cNvSpPr/>
      </dsp:nvSpPr>
      <dsp:spPr>
        <a:xfrm>
          <a:off x="459326" y="852728"/>
          <a:ext cx="9049875" cy="501840"/>
        </a:xfrm>
        <a:prstGeom prst="roundRect">
          <a:avLst/>
        </a:prstGeom>
        <a:solidFill>
          <a:schemeClr val="accent3">
            <a:hueOff val="-1116194"/>
            <a:satOff val="-6114"/>
            <a:lumOff val="188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662" tIns="0" rIns="2516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Оптимизация расходов на содержание бюджетной сети, а также численности работников бюджетной сферы</a:t>
          </a:r>
          <a:endParaRPr lang="ru-RU" sz="1600" kern="1200" dirty="0"/>
        </a:p>
      </dsp:txBody>
      <dsp:txXfrm>
        <a:off x="483824" y="877226"/>
        <a:ext cx="9000879" cy="452844"/>
      </dsp:txXfrm>
    </dsp:sp>
    <dsp:sp modelId="{771BFA5F-F59F-4BCF-82CC-4B2B7B89F98D}">
      <dsp:nvSpPr>
        <dsp:cNvPr id="0" name=""/>
        <dsp:cNvSpPr/>
      </dsp:nvSpPr>
      <dsp:spPr>
        <a:xfrm>
          <a:off x="0" y="1902788"/>
          <a:ext cx="951163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rgbClr val="82A3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83AD3-81E7-4C18-8DA4-02D9AA02AA71}">
      <dsp:nvSpPr>
        <dsp:cNvPr id="0" name=""/>
        <dsp:cNvSpPr/>
      </dsp:nvSpPr>
      <dsp:spPr>
        <a:xfrm>
          <a:off x="459326" y="1623848"/>
          <a:ext cx="9049875" cy="501840"/>
        </a:xfrm>
        <a:prstGeom prst="roundRect">
          <a:avLst/>
        </a:prstGeom>
        <a:solidFill>
          <a:schemeClr val="accent3">
            <a:hueOff val="-2232389"/>
            <a:satOff val="-12228"/>
            <a:lumOff val="376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662" tIns="0" rIns="2516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Совершенствование системы закупок для муниципальных нужд</a:t>
          </a:r>
          <a:endParaRPr lang="ru-RU" sz="1600" kern="1200" dirty="0"/>
        </a:p>
      </dsp:txBody>
      <dsp:txXfrm>
        <a:off x="483824" y="1648346"/>
        <a:ext cx="9000879" cy="452844"/>
      </dsp:txXfrm>
    </dsp:sp>
    <dsp:sp modelId="{187394B8-96DA-4152-A7C9-DB6658B7BFB6}">
      <dsp:nvSpPr>
        <dsp:cNvPr id="0" name=""/>
        <dsp:cNvSpPr/>
      </dsp:nvSpPr>
      <dsp:spPr>
        <a:xfrm>
          <a:off x="0" y="2637634"/>
          <a:ext cx="951163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rgbClr val="879E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881F8-3690-4984-8FA7-70F71ABAD2F8}">
      <dsp:nvSpPr>
        <dsp:cNvPr id="0" name=""/>
        <dsp:cNvSpPr/>
      </dsp:nvSpPr>
      <dsp:spPr>
        <a:xfrm>
          <a:off x="459326" y="2394968"/>
          <a:ext cx="9049875" cy="501840"/>
        </a:xfrm>
        <a:prstGeom prst="roundRect">
          <a:avLst/>
        </a:prstGeom>
        <a:solidFill>
          <a:schemeClr val="accent3">
            <a:hueOff val="-3348583"/>
            <a:satOff val="-18343"/>
            <a:lumOff val="564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662" tIns="0" rIns="2516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Оптимизация расходов, связанных с предоставлением бюджетных средств хозяйствующим субъектам</a:t>
          </a:r>
          <a:endParaRPr lang="ru-RU" sz="1600" kern="1200" dirty="0"/>
        </a:p>
      </dsp:txBody>
      <dsp:txXfrm>
        <a:off x="483824" y="2419466"/>
        <a:ext cx="9000879" cy="452844"/>
      </dsp:txXfrm>
    </dsp:sp>
    <dsp:sp modelId="{E62C78D5-2D3B-4586-B485-09C69E766012}">
      <dsp:nvSpPr>
        <dsp:cNvPr id="0" name=""/>
        <dsp:cNvSpPr/>
      </dsp:nvSpPr>
      <dsp:spPr>
        <a:xfrm>
          <a:off x="0" y="3714907"/>
          <a:ext cx="951163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rgbClr val="8F98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E7A29-BB17-4DBA-A6F5-C232EDFD37B2}">
      <dsp:nvSpPr>
        <dsp:cNvPr id="0" name=""/>
        <dsp:cNvSpPr/>
      </dsp:nvSpPr>
      <dsp:spPr>
        <a:xfrm>
          <a:off x="445592" y="3205282"/>
          <a:ext cx="9049875" cy="771719"/>
        </a:xfrm>
        <a:prstGeom prst="roundRect">
          <a:avLst/>
        </a:prstGeom>
        <a:solidFill>
          <a:schemeClr val="accent3">
            <a:hueOff val="-4464777"/>
            <a:satOff val="-24457"/>
            <a:lumOff val="753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662" tIns="0" rIns="2516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Оптимизация инвестиционных расходов, субсидий юридическим лицам и дебиторской задолженности</a:t>
          </a:r>
          <a:endParaRPr lang="ru-RU" sz="1600" kern="1200" dirty="0"/>
        </a:p>
      </dsp:txBody>
      <dsp:txXfrm>
        <a:off x="483264" y="3242954"/>
        <a:ext cx="8974531" cy="696375"/>
      </dsp:txXfrm>
    </dsp:sp>
    <dsp:sp modelId="{125E66D9-642D-4732-B1D1-C19C99B10723}">
      <dsp:nvSpPr>
        <dsp:cNvPr id="0" name=""/>
        <dsp:cNvSpPr/>
      </dsp:nvSpPr>
      <dsp:spPr>
        <a:xfrm>
          <a:off x="0" y="4938786"/>
          <a:ext cx="951163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-5580972"/>
              <a:satOff val="-30571"/>
              <a:lumOff val="9412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3406C-7EB0-4E0B-9D86-2957A89A9076}">
      <dsp:nvSpPr>
        <dsp:cNvPr id="0" name=""/>
        <dsp:cNvSpPr/>
      </dsp:nvSpPr>
      <dsp:spPr>
        <a:xfrm>
          <a:off x="475581" y="4207088"/>
          <a:ext cx="6778127" cy="982617"/>
        </a:xfrm>
        <a:prstGeom prst="roundRect">
          <a:avLst/>
        </a:prstGeom>
        <a:solidFill>
          <a:schemeClr val="accent3">
            <a:hueOff val="-5580972"/>
            <a:satOff val="-30571"/>
            <a:lumOff val="941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662" tIns="0" rIns="2516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Сокращение просроченной кредиторской задолженности бюджета Знаменского </a:t>
          </a:r>
          <a:r>
            <a:rPr lang="ru-RU" sz="1600" kern="1200" smtClean="0"/>
            <a:t>муниципального района</a:t>
          </a:r>
          <a:endParaRPr lang="ru-RU" sz="1600" kern="1200" dirty="0"/>
        </a:p>
      </dsp:txBody>
      <dsp:txXfrm>
        <a:off x="523548" y="4255055"/>
        <a:ext cx="6682193" cy="886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7A208-651E-4C7E-B734-C4D4F35193B7}">
      <dsp:nvSpPr>
        <dsp:cNvPr id="0" name=""/>
        <dsp:cNvSpPr/>
      </dsp:nvSpPr>
      <dsp:spPr>
        <a:xfrm>
          <a:off x="0" y="0"/>
          <a:ext cx="9590629" cy="9970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Общий объем доходов – 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102503,7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672" y="48672"/>
        <a:ext cx="9493285" cy="899698"/>
      </dsp:txXfrm>
    </dsp:sp>
    <dsp:sp modelId="{A5EED43A-2EB0-4DA8-A4D2-9196AC34C92E}">
      <dsp:nvSpPr>
        <dsp:cNvPr id="0" name=""/>
        <dsp:cNvSpPr/>
      </dsp:nvSpPr>
      <dsp:spPr>
        <a:xfrm>
          <a:off x="0" y="1014294"/>
          <a:ext cx="9590629" cy="997042"/>
        </a:xfrm>
        <a:prstGeom prst="roundRect">
          <a:avLst/>
        </a:prstGeom>
        <a:solidFill>
          <a:schemeClr val="accent3"/>
        </a:solidFill>
        <a:ln w="635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Общий объем расходов – 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102503,7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672" y="1062966"/>
        <a:ext cx="9493285" cy="899698"/>
      </dsp:txXfrm>
    </dsp:sp>
    <dsp:sp modelId="{BC5FB585-A529-4FB9-91C9-E7FFFB72F59F}">
      <dsp:nvSpPr>
        <dsp:cNvPr id="0" name=""/>
        <dsp:cNvSpPr/>
      </dsp:nvSpPr>
      <dsp:spPr>
        <a:xfrm>
          <a:off x="0" y="2033853"/>
          <a:ext cx="9590629" cy="997042"/>
        </a:xfrm>
        <a:prstGeom prst="roundRect">
          <a:avLst/>
        </a:prstGeom>
        <a:solidFill>
          <a:schemeClr val="accent5">
            <a:hueOff val="-7009649"/>
            <a:satOff val="10306"/>
            <a:lumOff val="8824"/>
            <a:alphaOff val="0"/>
          </a:schemeClr>
        </a:solidFill>
        <a:ln w="11429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Предельный объем муниципального долга Знаменского района на 20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20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год равен 0 (нулю)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672" y="2082525"/>
        <a:ext cx="9493285" cy="899698"/>
      </dsp:txXfrm>
    </dsp:sp>
    <dsp:sp modelId="{E2459835-969E-4E44-B71B-58B980A37617}">
      <dsp:nvSpPr>
        <dsp:cNvPr id="0" name=""/>
        <dsp:cNvSpPr/>
      </dsp:nvSpPr>
      <dsp:spPr>
        <a:xfrm>
          <a:off x="0" y="3031528"/>
          <a:ext cx="9590629" cy="997042"/>
        </a:xfrm>
        <a:prstGeom prst="roundRect">
          <a:avLst/>
        </a:prstGeom>
        <a:solidFill>
          <a:schemeClr val="accent5">
            <a:hueOff val="-10514474"/>
            <a:satOff val="15460"/>
            <a:lumOff val="13235"/>
            <a:alphaOff val="0"/>
          </a:schemeClr>
        </a:solidFill>
        <a:ln w="11429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Верхний предел муниципального долга Знаменского района  на 01 января 202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года равен 0(нулю)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672" y="3080200"/>
        <a:ext cx="9493285" cy="899698"/>
      </dsp:txXfrm>
    </dsp:sp>
    <dsp:sp modelId="{B5B49E07-2CF4-4D57-89AD-FE56FFDB28B6}">
      <dsp:nvSpPr>
        <dsp:cNvPr id="0" name=""/>
        <dsp:cNvSpPr/>
      </dsp:nvSpPr>
      <dsp:spPr>
        <a:xfrm>
          <a:off x="0" y="4041156"/>
          <a:ext cx="9590629" cy="997042"/>
        </a:xfrm>
        <a:prstGeom prst="roundRect">
          <a:avLst/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 w="11429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Дефицит бюджета муниципального района  на 20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20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год равен 0(нулю)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672" y="4089828"/>
        <a:ext cx="9493285" cy="899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A56D2-F799-43D3-86F2-485697F2461C}">
      <dsp:nvSpPr>
        <dsp:cNvPr id="0" name=""/>
        <dsp:cNvSpPr/>
      </dsp:nvSpPr>
      <dsp:spPr>
        <a:xfrm>
          <a:off x="2888954" y="2305559"/>
          <a:ext cx="2769135" cy="2920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   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86071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9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тыс. рублей,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 том числе: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4484" y="2733310"/>
        <a:ext cx="1958075" cy="2065362"/>
      </dsp:txXfrm>
    </dsp:sp>
    <dsp:sp modelId="{6806BFD3-FF2D-47A7-AEB2-4F59A31B5EA5}">
      <dsp:nvSpPr>
        <dsp:cNvPr id="0" name=""/>
        <dsp:cNvSpPr/>
      </dsp:nvSpPr>
      <dsp:spPr>
        <a:xfrm rot="11568464">
          <a:off x="889613" y="2829942"/>
          <a:ext cx="2067420" cy="74505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2CAA7-3097-4FA4-A504-062CE274DEB6}">
      <dsp:nvSpPr>
        <dsp:cNvPr id="0" name=""/>
        <dsp:cNvSpPr/>
      </dsp:nvSpPr>
      <dsp:spPr>
        <a:xfrm>
          <a:off x="271515" y="1680014"/>
          <a:ext cx="1030406" cy="25866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Дотации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9206,3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тыс. рублей</a:t>
          </a:r>
        </a:p>
      </dsp:txBody>
      <dsp:txXfrm>
        <a:off x="301695" y="1710194"/>
        <a:ext cx="970046" cy="2526241"/>
      </dsp:txXfrm>
    </dsp:sp>
    <dsp:sp modelId="{A98C50C9-D147-4E85-BBB3-208A61691CDD}">
      <dsp:nvSpPr>
        <dsp:cNvPr id="0" name=""/>
        <dsp:cNvSpPr/>
      </dsp:nvSpPr>
      <dsp:spPr>
        <a:xfrm rot="15204522">
          <a:off x="2718849" y="1075698"/>
          <a:ext cx="1728199" cy="74505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388FF-7B3F-455C-82F6-199966AAF29C}">
      <dsp:nvSpPr>
        <dsp:cNvPr id="0" name=""/>
        <dsp:cNvSpPr/>
      </dsp:nvSpPr>
      <dsp:spPr>
        <a:xfrm>
          <a:off x="1987853" y="141797"/>
          <a:ext cx="2696715" cy="9566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Субвенции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46071,3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тыс. рублей</a:t>
          </a:r>
        </a:p>
      </dsp:txBody>
      <dsp:txXfrm>
        <a:off x="2015871" y="169815"/>
        <a:ext cx="2640679" cy="900570"/>
      </dsp:txXfrm>
    </dsp:sp>
    <dsp:sp modelId="{D186FDE1-4A52-42C5-A09C-120FB83D8F34}">
      <dsp:nvSpPr>
        <dsp:cNvPr id="0" name=""/>
        <dsp:cNvSpPr/>
      </dsp:nvSpPr>
      <dsp:spPr>
        <a:xfrm rot="18020633">
          <a:off x="4495105" y="1033060"/>
          <a:ext cx="2320305" cy="74505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260DB-6DE9-43B0-89BC-2C8E57ECDAE9}">
      <dsp:nvSpPr>
        <dsp:cNvPr id="0" name=""/>
        <dsp:cNvSpPr/>
      </dsp:nvSpPr>
      <dsp:spPr>
        <a:xfrm>
          <a:off x="4960660" y="0"/>
          <a:ext cx="2561388" cy="8087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1364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0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тыс. рублей</a:t>
          </a:r>
        </a:p>
      </dsp:txBody>
      <dsp:txXfrm>
        <a:off x="4984347" y="23687"/>
        <a:ext cx="2514014" cy="761354"/>
      </dsp:txXfrm>
    </dsp:sp>
    <dsp:sp modelId="{9AF925FC-DCE0-41D9-AA67-2E1049A3D6C2}">
      <dsp:nvSpPr>
        <dsp:cNvPr id="0" name=""/>
        <dsp:cNvSpPr/>
      </dsp:nvSpPr>
      <dsp:spPr>
        <a:xfrm rot="20911000">
          <a:off x="5751607" y="2837237"/>
          <a:ext cx="2519890" cy="74505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393F1-6C41-492C-ABF9-A02EB6737DD9}">
      <dsp:nvSpPr>
        <dsp:cNvPr id="0" name=""/>
        <dsp:cNvSpPr/>
      </dsp:nvSpPr>
      <dsp:spPr>
        <a:xfrm>
          <a:off x="7686209" y="1651999"/>
          <a:ext cx="1120135" cy="26138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Субсидии 9430,3</a:t>
          </a:r>
          <a:endParaRPr lang="ru-RU" sz="1200" kern="1200" dirty="0"/>
        </a:p>
      </dsp:txBody>
      <dsp:txXfrm>
        <a:off x="7719017" y="1684807"/>
        <a:ext cx="1054519" cy="2548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80AE7-8E08-4B45-8C05-2994BE135431}">
      <dsp:nvSpPr>
        <dsp:cNvPr id="0" name=""/>
        <dsp:cNvSpPr/>
      </dsp:nvSpPr>
      <dsp:spPr>
        <a:xfrm>
          <a:off x="531237" y="82063"/>
          <a:ext cx="1200722" cy="1313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2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ДОХОДЫ                     Дорожного фонда 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200"/>
            </a:spcAft>
          </a:pPr>
          <a:r>
            <a:rPr lang="ru-RU" sz="1600" kern="1200" dirty="0" smtClean="0">
              <a:latin typeface="+mn-lt"/>
              <a:cs typeface="Times New Roman" pitchFamily="18" charset="0"/>
            </a:rPr>
            <a:t>11362,8 тыс.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рублей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6405" y="117231"/>
        <a:ext cx="1130386" cy="1242789"/>
      </dsp:txXfrm>
    </dsp:sp>
    <dsp:sp modelId="{BCBC9514-1774-4AA7-AE6F-77EF3634AEE8}">
      <dsp:nvSpPr>
        <dsp:cNvPr id="0" name=""/>
        <dsp:cNvSpPr/>
      </dsp:nvSpPr>
      <dsp:spPr>
        <a:xfrm>
          <a:off x="651309" y="1395189"/>
          <a:ext cx="782652" cy="910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069"/>
              </a:lnTo>
              <a:lnTo>
                <a:pt x="782652" y="910069"/>
              </a:lnTo>
            </a:path>
          </a:pathLst>
        </a:custGeom>
        <a:noFill/>
        <a:ln w="11429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AAB5A-2343-4C2E-8CC9-0C0CAEE32609}">
      <dsp:nvSpPr>
        <dsp:cNvPr id="0" name=""/>
        <dsp:cNvSpPr/>
      </dsp:nvSpPr>
      <dsp:spPr>
        <a:xfrm>
          <a:off x="1433962" y="1559982"/>
          <a:ext cx="834970" cy="149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ru-RU" sz="1200" b="0" i="0" u="none" strike="noStrike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Акцизы на нефтепродукты                   </a:t>
          </a:r>
          <a:r>
            <a:rPr lang="en-US" sz="1200" b="0" i="0" u="none" strike="noStrike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4362,8</a:t>
          </a:r>
          <a:r>
            <a:rPr lang="ru-RU" sz="1200" b="0" i="0" u="none" strike="noStrike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тыс. рублей,</a:t>
          </a:r>
          <a:endParaRPr lang="ru-RU" sz="12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1458417" y="1584437"/>
        <a:ext cx="786060" cy="1441642"/>
      </dsp:txXfrm>
    </dsp:sp>
    <dsp:sp modelId="{2428A073-CA9F-4617-BE74-30748C6C57E6}">
      <dsp:nvSpPr>
        <dsp:cNvPr id="0" name=""/>
        <dsp:cNvSpPr/>
      </dsp:nvSpPr>
      <dsp:spPr>
        <a:xfrm>
          <a:off x="2869775" y="259110"/>
          <a:ext cx="6693898" cy="498073"/>
        </a:xfrm>
        <a:prstGeom prst="roundRect">
          <a:avLst>
            <a:gd name="adj" fmla="val 10000"/>
          </a:avLst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2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РАСХОДЫ  Дорожного фонда - 1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1362,8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тыс. рублей</a:t>
          </a:r>
        </a:p>
      </dsp:txBody>
      <dsp:txXfrm>
        <a:off x="2884363" y="273698"/>
        <a:ext cx="6664722" cy="468897"/>
      </dsp:txXfrm>
    </dsp:sp>
    <dsp:sp modelId="{262CA35C-FA16-4A82-BA3A-371707342570}">
      <dsp:nvSpPr>
        <dsp:cNvPr id="0" name=""/>
        <dsp:cNvSpPr/>
      </dsp:nvSpPr>
      <dsp:spPr>
        <a:xfrm>
          <a:off x="2839894" y="757183"/>
          <a:ext cx="699270" cy="353749"/>
        </a:xfrm>
        <a:custGeom>
          <a:avLst/>
          <a:gdLst/>
          <a:ahLst/>
          <a:cxnLst/>
          <a:rect l="0" t="0" r="0" b="0"/>
          <a:pathLst>
            <a:path>
              <a:moveTo>
                <a:pt x="699270" y="0"/>
              </a:moveTo>
              <a:lnTo>
                <a:pt x="0" y="353749"/>
              </a:lnTo>
            </a:path>
          </a:pathLst>
        </a:custGeom>
        <a:noFill/>
        <a:ln w="11429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D3602-6442-457A-8C0F-1C54A8C53783}">
      <dsp:nvSpPr>
        <dsp:cNvPr id="0" name=""/>
        <dsp:cNvSpPr/>
      </dsp:nvSpPr>
      <dsp:spPr>
        <a:xfrm>
          <a:off x="2839894" y="810626"/>
          <a:ext cx="6747398" cy="600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1200" dirty="0" smtClean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rPr>
            <a:t>Ремонт автомобильных дорог общего пользования местного значения – </a:t>
          </a:r>
          <a:r>
            <a:rPr lang="en-US" sz="1400" b="0" i="0" u="none" strike="noStrike" kern="1200" dirty="0" smtClean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rPr>
            <a:t>10419,6</a:t>
          </a:r>
          <a:r>
            <a:rPr lang="ru-RU" sz="1400" b="0" i="0" u="none" strike="noStrike" kern="1200" dirty="0" smtClean="0">
              <a:solidFill>
                <a:srgbClr val="003B68"/>
              </a:solidFill>
              <a:latin typeface="+mn-lt"/>
              <a:cs typeface="Times New Roman" pitchFamily="18" charset="0"/>
            </a:rPr>
            <a:t> тыс.рублей</a:t>
          </a:r>
          <a:endParaRPr lang="ru-RU" sz="1400" b="0" kern="1200" dirty="0">
            <a:solidFill>
              <a:srgbClr val="003B68"/>
            </a:solidFill>
          </a:endParaRPr>
        </a:p>
      </dsp:txBody>
      <dsp:txXfrm>
        <a:off x="2857485" y="828217"/>
        <a:ext cx="6712216" cy="565430"/>
      </dsp:txXfrm>
    </dsp:sp>
    <dsp:sp modelId="{44E78DF0-BE64-42CB-A5AC-37E4E6EF31AF}">
      <dsp:nvSpPr>
        <dsp:cNvPr id="0" name=""/>
        <dsp:cNvSpPr/>
      </dsp:nvSpPr>
      <dsp:spPr>
        <a:xfrm>
          <a:off x="2882829" y="757183"/>
          <a:ext cx="656335" cy="1449060"/>
        </a:xfrm>
        <a:custGeom>
          <a:avLst/>
          <a:gdLst/>
          <a:ahLst/>
          <a:cxnLst/>
          <a:rect l="0" t="0" r="0" b="0"/>
          <a:pathLst>
            <a:path>
              <a:moveTo>
                <a:pt x="656335" y="0"/>
              </a:moveTo>
              <a:lnTo>
                <a:pt x="0" y="1449060"/>
              </a:lnTo>
            </a:path>
          </a:pathLst>
        </a:custGeom>
        <a:noFill/>
        <a:ln w="11429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AE69D-E987-4AD1-B908-15D6BEC24C04}">
      <dsp:nvSpPr>
        <dsp:cNvPr id="0" name=""/>
        <dsp:cNvSpPr/>
      </dsp:nvSpPr>
      <dsp:spPr>
        <a:xfrm>
          <a:off x="2882829" y="1938434"/>
          <a:ext cx="6674138" cy="535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1200" dirty="0" smtClean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rPr>
            <a:t>Содержание и обслуживание автомобильных дорог общего пользования районного и местного значения (</a:t>
          </a:r>
          <a:r>
            <a:rPr lang="ru-RU" sz="1400" b="0" i="0" u="none" strike="noStrike" kern="1200" dirty="0" err="1" smtClean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rPr>
            <a:t>грейдирование</a:t>
          </a:r>
          <a:r>
            <a:rPr lang="ru-RU" sz="1400" b="0" i="0" u="none" strike="noStrike" kern="1200" dirty="0" smtClean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rPr>
            <a:t>, подсыпка, уборка снега)- </a:t>
          </a:r>
          <a:r>
            <a:rPr lang="en-US" sz="1400" b="0" i="0" u="none" strike="noStrike" kern="1200" dirty="0" smtClean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rPr>
            <a:t>711,2</a:t>
          </a:r>
          <a:r>
            <a:rPr lang="ru-RU" sz="1400" b="0" i="0" u="none" strike="noStrike" kern="1200" dirty="0" smtClean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rPr>
            <a:t> тыс.рублей</a:t>
          </a:r>
          <a:endParaRPr lang="ru-RU" sz="1600" b="1" kern="1200" dirty="0">
            <a:solidFill>
              <a:srgbClr val="003B68"/>
            </a:solidFill>
          </a:endParaRPr>
        </a:p>
      </dsp:txBody>
      <dsp:txXfrm>
        <a:off x="2898517" y="1954122"/>
        <a:ext cx="6642762" cy="504244"/>
      </dsp:txXfrm>
    </dsp:sp>
    <dsp:sp modelId="{3A733AEA-04BB-4374-8BBA-B5BB0398BD2B}">
      <dsp:nvSpPr>
        <dsp:cNvPr id="0" name=""/>
        <dsp:cNvSpPr/>
      </dsp:nvSpPr>
      <dsp:spPr>
        <a:xfrm>
          <a:off x="2642300" y="757183"/>
          <a:ext cx="896864" cy="2217628"/>
        </a:xfrm>
        <a:custGeom>
          <a:avLst/>
          <a:gdLst/>
          <a:ahLst/>
          <a:cxnLst/>
          <a:rect l="0" t="0" r="0" b="0"/>
          <a:pathLst>
            <a:path>
              <a:moveTo>
                <a:pt x="896864" y="0"/>
              </a:moveTo>
              <a:lnTo>
                <a:pt x="0" y="2217628"/>
              </a:lnTo>
            </a:path>
          </a:pathLst>
        </a:cu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2F014-80ED-4DAB-8E2D-227621BF4A2E}">
      <dsp:nvSpPr>
        <dsp:cNvPr id="0" name=""/>
        <dsp:cNvSpPr/>
      </dsp:nvSpPr>
      <dsp:spPr>
        <a:xfrm>
          <a:off x="2642300" y="2774653"/>
          <a:ext cx="6158440" cy="400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-10514474"/>
              <a:satOff val="15460"/>
              <a:lumOff val="1323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Разработка  сметной документации на ремонт автомобильных дорог общего пользования местного значения -82,0 тыс.рублей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4025" y="2786378"/>
        <a:ext cx="6134990" cy="376867"/>
      </dsp:txXfrm>
    </dsp:sp>
    <dsp:sp modelId="{E9368E36-7475-4E7C-967C-273687463B9A}">
      <dsp:nvSpPr>
        <dsp:cNvPr id="0" name=""/>
        <dsp:cNvSpPr/>
      </dsp:nvSpPr>
      <dsp:spPr>
        <a:xfrm>
          <a:off x="2804927" y="757183"/>
          <a:ext cx="734237" cy="3063045"/>
        </a:xfrm>
        <a:custGeom>
          <a:avLst/>
          <a:gdLst/>
          <a:ahLst/>
          <a:cxnLst/>
          <a:rect l="0" t="0" r="0" b="0"/>
          <a:pathLst>
            <a:path>
              <a:moveTo>
                <a:pt x="734237" y="0"/>
              </a:moveTo>
              <a:lnTo>
                <a:pt x="0" y="3063045"/>
              </a:lnTo>
            </a:path>
          </a:pathLst>
        </a:cu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E5F2B-EA57-4233-B42D-F469F9B91B2B}">
      <dsp:nvSpPr>
        <dsp:cNvPr id="0" name=""/>
        <dsp:cNvSpPr/>
      </dsp:nvSpPr>
      <dsp:spPr>
        <a:xfrm>
          <a:off x="2804927" y="3499471"/>
          <a:ext cx="6815283" cy="641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-14019298"/>
              <a:satOff val="20613"/>
              <a:lumOff val="1764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Приобретение ГСМ для содержания автомобильных дорог и искусственных сооружений на них – 150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3716" y="3518260"/>
        <a:ext cx="6777705" cy="603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0.31304</cdr:x>
      <cdr:y>0.23188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383359" y="-445150"/>
          <a:ext cx="2835164" cy="1260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ru-RU" sz="1800" dirty="0">
            <a:solidFill>
              <a:srgbClr val="003B68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0.30473</cdr:x>
      <cdr:y>0.0101</cdr:y>
    </cdr:from>
    <cdr:to>
      <cdr:x>0.54821</cdr:x>
      <cdr:y>0.1985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59913" y="54916"/>
          <a:ext cx="2205168" cy="1023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0.71304</cdr:x>
      <cdr:y>0.78261</cdr:y>
    </cdr:from>
    <cdr:to>
      <cdr:x>0.97391</cdr:x>
      <cdr:y>0.96811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857916" y="3857652"/>
          <a:ext cx="21431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8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defTabSz="9863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defTabSz="9863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E273E9-111A-41C2-AD84-0F32A0EFDCDF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39775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1538"/>
            <a:ext cx="5389563" cy="4435475"/>
          </a:xfrm>
          <a:prstGeom prst="rect">
            <a:avLst/>
          </a:prstGeom>
        </p:spPr>
        <p:txBody>
          <a:bodyPr vert="horz" lIns="90708" tIns="45354" rIns="90708" bIns="4535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9413" cy="493712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defTabSz="9863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61488"/>
            <a:ext cx="2919412" cy="493712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defTabSz="9863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6E2C0C-D3BE-4B06-8156-D0CA6BFC2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78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9377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96888" algn="l" defTabSz="99377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93775" algn="l" defTabSz="99377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490663" algn="l" defTabSz="99377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987550" algn="l" defTabSz="99377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485825" algn="l" defTabSz="99433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982989" algn="l" defTabSz="99433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480155" algn="l" defTabSz="99433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977319" algn="l" defTabSz="99433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85825" fontAlgn="base">
              <a:spcBef>
                <a:spcPct val="0"/>
              </a:spcBef>
              <a:spcAft>
                <a:spcPct val="0"/>
              </a:spcAft>
              <a:defRPr/>
            </a:pPr>
            <a:fld id="{20BE7B1E-54B7-496A-8E39-E56FBB1586DA}" type="slidenum">
              <a:rPr lang="ru-RU" smtClean="0"/>
              <a:pPr defTabSz="985825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7721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7392988"/>
            <a:ext cx="10080625" cy="1682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9912350" y="3175"/>
            <a:ext cx="168275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68275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0080625" cy="27717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61925" y="7046913"/>
            <a:ext cx="9737725" cy="34131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1450" y="2668588"/>
            <a:ext cx="97377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8275" y="168275"/>
            <a:ext cx="9737725" cy="721836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03763" y="2332038"/>
            <a:ext cx="673100" cy="671512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808538" y="2436813"/>
            <a:ext cx="463550" cy="46355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12095" y="3108519"/>
            <a:ext cx="7056438" cy="1932323"/>
          </a:xfrm>
        </p:spPr>
        <p:txBody>
          <a:bodyPr/>
          <a:lstStyle>
            <a:lvl1pPr marL="0" indent="0" algn="ctr">
              <a:buNone/>
              <a:defRPr sz="1800" b="1" cap="all" spc="272" baseline="0">
                <a:solidFill>
                  <a:schemeClr val="tx2"/>
                </a:solidFill>
              </a:defRPr>
            </a:lvl1pPr>
            <a:lvl2pPr marL="497165" indent="0" algn="ctr">
              <a:buNone/>
            </a:lvl2pPr>
            <a:lvl3pPr marL="994330" indent="0" algn="ctr">
              <a:buNone/>
            </a:lvl3pPr>
            <a:lvl4pPr marL="1491496" indent="0" algn="ctr">
              <a:buNone/>
            </a:lvl4pPr>
            <a:lvl5pPr marL="1988659" indent="0" algn="ctr">
              <a:buNone/>
            </a:lvl5pPr>
            <a:lvl6pPr marL="2485825" indent="0" algn="ctr">
              <a:buNone/>
            </a:lvl6pPr>
            <a:lvl7pPr marL="2982989" indent="0" algn="ctr">
              <a:buNone/>
            </a:lvl7pPr>
            <a:lvl8pPr marL="3480155" indent="0" algn="ctr">
              <a:buNone/>
            </a:lvl8pPr>
            <a:lvl9pPr marL="397731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56049" y="420070"/>
            <a:ext cx="8568532" cy="1932323"/>
          </a:xfrm>
        </p:spPr>
        <p:txBody>
          <a:bodyPr/>
          <a:lstStyle>
            <a:lvl1pPr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082E-3405-43DC-A63C-0536B3064E87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787900" y="2425700"/>
            <a:ext cx="504825" cy="48577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928A59D-C7AE-475D-B0A3-2BB6B9893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8CA03-CDF1-46E8-AF49-B5F9CA6BB6B7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D2BD0-3CF2-472D-926A-499B8DB03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7392988"/>
            <a:ext cx="10080625" cy="1682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727950" y="0"/>
            <a:ext cx="2352675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0080625" cy="1714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68275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61925" y="7046913"/>
            <a:ext cx="9737725" cy="34131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68275" y="171450"/>
            <a:ext cx="9737725" cy="721836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433094" y="3613944"/>
            <a:ext cx="688498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540625" y="3225800"/>
            <a:ext cx="671513" cy="671513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7643813" y="3330575"/>
            <a:ext cx="465137" cy="46355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6022" y="336059"/>
            <a:ext cx="7224447" cy="6418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48506" y="336059"/>
            <a:ext cx="1596099" cy="64515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7624763" y="3317875"/>
            <a:ext cx="503237" cy="487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FF58-1A31-48D4-A5C3-CCBE7DFA7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90B1F-B4DF-40A8-BE55-EB2BFD43E92C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32661" y="1683641"/>
            <a:ext cx="9374982" cy="50408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E6BA3-80C5-4DDD-8C11-18D415ADDF72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808538" y="1131888"/>
            <a:ext cx="503237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91101-B52D-4192-B31E-9A8D0B75A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68275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7392988"/>
            <a:ext cx="10080625" cy="1682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0080625" cy="1682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9912350" y="20638"/>
            <a:ext cx="168275" cy="756126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68275" y="2520950"/>
            <a:ext cx="9737725" cy="3349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71450" y="157163"/>
            <a:ext cx="9737725" cy="23590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61925" y="7046913"/>
            <a:ext cx="9737725" cy="34131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68275" y="168275"/>
            <a:ext cx="9737725" cy="721836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68275" y="2689225"/>
            <a:ext cx="97377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03763" y="2332038"/>
            <a:ext cx="673100" cy="671512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808538" y="2436813"/>
            <a:ext cx="463550" cy="46355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595" y="3024508"/>
            <a:ext cx="7143943" cy="1844808"/>
          </a:xfrm>
        </p:spPr>
        <p:txBody>
          <a:bodyPr/>
          <a:lstStyle>
            <a:lvl1pPr marL="0" indent="0" algn="ctr">
              <a:buNone/>
              <a:defRPr sz="1800" b="1" cap="all" spc="272" baseline="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588098"/>
            <a:ext cx="8568532" cy="1680281"/>
          </a:xfrm>
        </p:spPr>
        <p:txBody>
          <a:bodyPr/>
          <a:lstStyle>
            <a:lvl1pPr algn="ctr">
              <a:buNone/>
              <a:defRPr sz="46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48F1F-90D0-42B6-9853-1FDC767BA890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787900" y="2425700"/>
            <a:ext cx="504825" cy="48577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8200E6F-8E56-48D5-BAD0-41FFF1139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5030788" y="1736725"/>
            <a:ext cx="9525" cy="53149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61" y="252042"/>
            <a:ext cx="9408584" cy="8367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32661" y="1512252"/>
            <a:ext cx="4452276" cy="5161822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5292328" y="1512252"/>
            <a:ext cx="4452276" cy="5161822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6384925" y="7067550"/>
            <a:ext cx="3355975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F6903-C017-4EE5-82B4-8CB4FE09341D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80A2C-738A-4810-A339-FAE990DD6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5040313" y="2425700"/>
            <a:ext cx="0" cy="461803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0080625" cy="15970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7392988"/>
            <a:ext cx="10080625" cy="1682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68275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9912350" y="0"/>
            <a:ext cx="168275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8275" y="1512888"/>
            <a:ext cx="9737725" cy="1008062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60338" y="7046913"/>
            <a:ext cx="9737725" cy="3429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68275" y="1411288"/>
            <a:ext cx="97377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68275" y="171450"/>
            <a:ext cx="9737725" cy="721836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703763" y="1054100"/>
            <a:ext cx="673100" cy="671513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808538" y="1158875"/>
            <a:ext cx="463550" cy="46355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2662" y="1680283"/>
            <a:ext cx="4454026" cy="808139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82111" y="1680281"/>
            <a:ext cx="4455777" cy="80653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32660" y="2724814"/>
            <a:ext cx="4455637" cy="42099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5292328" y="2724814"/>
            <a:ext cx="4452276" cy="42141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4D2B8-AEC1-4362-96F4-2DF2A481818F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787900" y="1149350"/>
            <a:ext cx="504825" cy="48577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731128B-75DA-4E39-A8E7-F609F99B9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1AAFA-722C-4032-A021-57764F30DD50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787900" y="1143000"/>
            <a:ext cx="504825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347F-DBB1-4026-95CF-0C997B961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7392988"/>
            <a:ext cx="10080625" cy="1682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10080625" cy="1714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9912350" y="0"/>
            <a:ext cx="168275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68275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61925" y="7046913"/>
            <a:ext cx="9737725" cy="34131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68275" y="174625"/>
            <a:ext cx="9737725" cy="721836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DB8B7-DDB7-4A13-A5FC-528CF2020180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703763" y="6973888"/>
            <a:ext cx="673100" cy="48577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BE77AA-84D9-4F7A-BDAF-E9EBEA46C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8275" y="168275"/>
            <a:ext cx="9737725" cy="3365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7392988"/>
            <a:ext cx="10080625" cy="1682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9912350" y="0"/>
            <a:ext cx="168275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0080625" cy="1317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68275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8275" y="671513"/>
            <a:ext cx="3024188" cy="6469062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68275" y="168275"/>
            <a:ext cx="9737725" cy="721836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68275" y="587375"/>
            <a:ext cx="97377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428750" y="252413"/>
            <a:ext cx="671513" cy="671512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531938" y="355600"/>
            <a:ext cx="463550" cy="46513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65100" y="7043738"/>
            <a:ext cx="9737725" cy="34131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026" y="1008169"/>
            <a:ext cx="2604162" cy="1092182"/>
          </a:xfrm>
        </p:spPr>
        <p:txBody>
          <a:bodyPr>
            <a:noAutofit/>
          </a:bodyPr>
          <a:lstStyle>
            <a:lvl1pPr algn="l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0026" y="2184368"/>
            <a:ext cx="2604162" cy="4570014"/>
          </a:xfrm>
        </p:spPr>
        <p:txBody>
          <a:bodyPr/>
          <a:lstStyle>
            <a:lvl1pPr marL="0" indent="0">
              <a:spcAft>
                <a:spcPts val="1087"/>
              </a:spcAft>
              <a:buNone/>
              <a:defRPr sz="1800">
                <a:solidFill>
                  <a:srgbClr val="FFFFFF"/>
                </a:solidFill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444214" y="756126"/>
            <a:ext cx="6216386" cy="596499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511300" y="344488"/>
            <a:ext cx="504825" cy="48736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79A2121-AE9A-450F-BD34-B1D114769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1BE33-5A2C-4CDF-AFDD-B0CDC85A7A60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33375" y="7067550"/>
            <a:ext cx="3729038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68275" y="587375"/>
            <a:ext cx="97377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7392988"/>
            <a:ext cx="10080625" cy="1682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9912350" y="0"/>
            <a:ext cx="168275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0080625" cy="1682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68275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68275" y="168275"/>
            <a:ext cx="9737725" cy="33178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8275" y="671513"/>
            <a:ext cx="3024188" cy="6469062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8275" y="171450"/>
            <a:ext cx="9737725" cy="721836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428750" y="252413"/>
            <a:ext cx="671513" cy="671512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531938" y="355600"/>
            <a:ext cx="463550" cy="46513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65100" y="7043738"/>
            <a:ext cx="9737725" cy="34131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7706" y="5544926"/>
            <a:ext cx="6468401" cy="1344225"/>
          </a:xfrm>
        </p:spPr>
        <p:txBody>
          <a:bodyPr anchor="t">
            <a:noAutofit/>
          </a:bodyPr>
          <a:lstStyle>
            <a:lvl1pPr algn="l">
              <a:buNone/>
              <a:defRPr sz="25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07706" y="672112"/>
            <a:ext cx="6468401" cy="4704786"/>
          </a:xfrm>
        </p:spPr>
        <p:txBody>
          <a:bodyPr>
            <a:normAutofit/>
          </a:bodyPr>
          <a:lstStyle>
            <a:lvl1pPr marL="0" indent="0">
              <a:buNone/>
              <a:defRPr sz="3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0026" y="1092183"/>
            <a:ext cx="2688167" cy="5796968"/>
          </a:xfrm>
        </p:spPr>
        <p:txBody>
          <a:bodyPr/>
          <a:lstStyle>
            <a:lvl1pPr marL="0" indent="0">
              <a:spcAft>
                <a:spcPts val="1087"/>
              </a:spcAft>
              <a:buFontTx/>
              <a:buNone/>
              <a:defRPr sz="180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511300" y="344488"/>
            <a:ext cx="504825" cy="487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CFCFE-7317-4248-B230-B6BE58DB5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6381750" y="7061200"/>
            <a:ext cx="3355975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37B85-542A-40A3-8176-442153445AA6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33375" y="7067550"/>
            <a:ext cx="3951288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7392988"/>
            <a:ext cx="10080625" cy="1682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0080625" cy="15367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68275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9912350" y="0"/>
            <a:ext cx="168275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65100" y="7043738"/>
            <a:ext cx="9737725" cy="34131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384925" y="7061200"/>
            <a:ext cx="3355975" cy="403225"/>
          </a:xfrm>
          <a:prstGeom prst="rect">
            <a:avLst/>
          </a:prstGeom>
        </p:spPr>
        <p:txBody>
          <a:bodyPr vert="horz" lIns="99432" tIns="49716" rIns="99432" bIns="49716"/>
          <a:lstStyle>
            <a:lvl1pPr algn="r" defTabSz="99433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4171233-C998-401A-B59A-12CB3B6FB85C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36550" y="7067550"/>
            <a:ext cx="3948113" cy="403225"/>
          </a:xfrm>
          <a:prstGeom prst="rect">
            <a:avLst/>
          </a:prstGeom>
        </p:spPr>
        <p:txBody>
          <a:bodyPr vert="horz" lIns="99432" tIns="49716" rIns="99432" bIns="49716"/>
          <a:lstStyle>
            <a:lvl1pPr algn="l" defTabSz="99433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68275" y="171450"/>
            <a:ext cx="9737725" cy="721836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68275" y="1408113"/>
            <a:ext cx="97377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9432" tIns="49716" rIns="99432" bIns="49716" anchor="ctr"/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703763" y="1054100"/>
            <a:ext cx="673100" cy="671513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808538" y="1158875"/>
            <a:ext cx="463550" cy="46355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787900" y="1146175"/>
            <a:ext cx="504825" cy="487363"/>
          </a:xfrm>
          <a:prstGeom prst="rect">
            <a:avLst/>
          </a:prstGeom>
        </p:spPr>
        <p:txBody>
          <a:bodyPr vert="horz" lIns="49716" tIns="49716" rIns="49716" bIns="49716" anchor="ctr">
            <a:normAutofit/>
          </a:bodyPr>
          <a:lstStyle>
            <a:lvl1pPr algn="ctr" defTabSz="99433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2EE42C-4718-4E6D-9A32-522E795A7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58" name="Заголовок 21"/>
          <p:cNvSpPr>
            <a:spLocks noGrp="1"/>
          </p:cNvSpPr>
          <p:nvPr>
            <p:ph type="title"/>
          </p:nvPr>
        </p:nvSpPr>
        <p:spPr bwMode="auto">
          <a:xfrm>
            <a:off x="333375" y="252413"/>
            <a:ext cx="940752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432" tIns="49716" rIns="99432" bIns="497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59" name="Текст 12"/>
          <p:cNvSpPr>
            <a:spLocks noGrp="1"/>
          </p:cNvSpPr>
          <p:nvPr>
            <p:ph type="body" idx="1"/>
          </p:nvPr>
        </p:nvSpPr>
        <p:spPr bwMode="auto">
          <a:xfrm>
            <a:off x="333375" y="1679575"/>
            <a:ext cx="940752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432" tIns="49716" rIns="99432" bIns="49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164C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164C6C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164C6C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164C6C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164C6C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164C6C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164C6C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164C6C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164C6C"/>
          </a:solidFill>
          <a:latin typeface="Georgia" pitchFamily="18" charset="0"/>
        </a:defRPr>
      </a:lvl9pPr>
    </p:titleStyle>
    <p:bodyStyle>
      <a:lvl1pPr marL="296863" indent="-2968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595313" indent="-2968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93763" indent="-24765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75000"/>
        <a:buFont typeface="Wingdings 2" pitchFamily="18" charset="2"/>
        <a:buChar char="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192213" indent="-24765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70000"/>
        <a:buFont typeface="Wingdings" pitchFamily="2" charset="2"/>
        <a:buChar char="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490663" indent="-247650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794" indent="-19886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88093" indent="-198866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959" indent="-198866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85256" indent="-198866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6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7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943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914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886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858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829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80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77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Excel_97-2003_Worksheet5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1.xls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3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39688" y="636588"/>
            <a:ext cx="9858375" cy="785812"/>
          </a:xfrm>
        </p:spPr>
        <p:txBody>
          <a:bodyPr/>
          <a:lstStyle/>
          <a:p>
            <a:pPr eaLnBrk="1" hangingPunct="1">
              <a:lnSpc>
                <a:spcPts val="1863"/>
              </a:lnSpc>
            </a:pPr>
            <a:r>
              <a:rPr lang="ru-RU" sz="3400" b="1" dirty="0" smtClean="0">
                <a:solidFill>
                  <a:srgbClr val="003B68"/>
                </a:solidFill>
              </a:rPr>
              <a:t/>
            </a:r>
            <a:br>
              <a:rPr lang="ru-RU" sz="3400" b="1" dirty="0" smtClean="0">
                <a:solidFill>
                  <a:srgbClr val="003B68"/>
                </a:solidFill>
              </a:rPr>
            </a:br>
            <a:r>
              <a:rPr lang="ru-RU" sz="3400" b="1" dirty="0" smtClean="0">
                <a:solidFill>
                  <a:srgbClr val="003B68"/>
                </a:solidFill>
              </a:rPr>
              <a:t/>
            </a:r>
            <a:br>
              <a:rPr lang="ru-RU" sz="3400" b="1" dirty="0" smtClean="0">
                <a:solidFill>
                  <a:srgbClr val="003B68"/>
                </a:solidFill>
              </a:rPr>
            </a:br>
            <a:r>
              <a:rPr lang="ru-RU" sz="3400" b="1" dirty="0" smtClean="0">
                <a:solidFill>
                  <a:srgbClr val="003B68"/>
                </a:solidFill>
              </a:rPr>
              <a:t/>
            </a:r>
            <a:br>
              <a:rPr lang="ru-RU" sz="3400" b="1" dirty="0" smtClean="0">
                <a:solidFill>
                  <a:srgbClr val="003B68"/>
                </a:solidFill>
              </a:rPr>
            </a:br>
            <a:r>
              <a:rPr lang="ru-RU" sz="3400" b="1" dirty="0" smtClean="0">
                <a:solidFill>
                  <a:srgbClr val="003B68"/>
                </a:solidFill>
              </a:rPr>
              <a:t/>
            </a:r>
            <a:br>
              <a:rPr lang="ru-RU" sz="3400" b="1" dirty="0" smtClean="0">
                <a:solidFill>
                  <a:srgbClr val="003B68"/>
                </a:solidFill>
              </a:rPr>
            </a:br>
            <a:r>
              <a:rPr lang="ru-RU" sz="3400" b="1" dirty="0" smtClean="0">
                <a:solidFill>
                  <a:srgbClr val="003B68"/>
                </a:solidFill>
              </a:rPr>
              <a:t/>
            </a:r>
            <a:br>
              <a:rPr lang="ru-RU" sz="3400" b="1" dirty="0" smtClean="0">
                <a:solidFill>
                  <a:srgbClr val="003B68"/>
                </a:solidFill>
              </a:rPr>
            </a:br>
            <a:r>
              <a:rPr lang="ru-RU" sz="3400" b="1" dirty="0" smtClean="0">
                <a:solidFill>
                  <a:srgbClr val="003B68"/>
                </a:solidFill>
              </a:rPr>
              <a:t/>
            </a:r>
            <a:br>
              <a:rPr lang="ru-RU" sz="3400" b="1" dirty="0" smtClean="0">
                <a:solidFill>
                  <a:srgbClr val="003B68"/>
                </a:solidFill>
              </a:rPr>
            </a:br>
            <a:r>
              <a:rPr lang="ru-RU" sz="3400" b="1" dirty="0" smtClean="0">
                <a:solidFill>
                  <a:srgbClr val="003B68"/>
                </a:solidFill>
              </a:rPr>
              <a:t/>
            </a:r>
            <a:br>
              <a:rPr lang="ru-RU" sz="3400" b="1" dirty="0" smtClean="0">
                <a:solidFill>
                  <a:srgbClr val="003B68"/>
                </a:solidFill>
              </a:rPr>
            </a:br>
            <a:r>
              <a:rPr lang="ru-RU" sz="3400" b="1" dirty="0" smtClean="0">
                <a:solidFill>
                  <a:srgbClr val="003B68"/>
                </a:solidFill>
              </a:rPr>
              <a:t/>
            </a:r>
            <a:br>
              <a:rPr lang="ru-RU" sz="3400" b="1" dirty="0" smtClean="0">
                <a:solidFill>
                  <a:srgbClr val="003B68"/>
                </a:solidFill>
              </a:rPr>
            </a:br>
            <a:r>
              <a:rPr lang="ru-RU" sz="3400" b="1" dirty="0" smtClean="0">
                <a:solidFill>
                  <a:srgbClr val="003B68"/>
                </a:solidFill>
              </a:rPr>
              <a:t/>
            </a:r>
            <a:br>
              <a:rPr lang="ru-RU" sz="3400" b="1" dirty="0" smtClean="0">
                <a:solidFill>
                  <a:srgbClr val="003B68"/>
                </a:solidFill>
              </a:rPr>
            </a:br>
            <a:r>
              <a:rPr lang="ru-RU" sz="3400" b="1" dirty="0" smtClean="0">
                <a:solidFill>
                  <a:srgbClr val="003B68"/>
                </a:solidFill>
              </a:rPr>
              <a:t/>
            </a:r>
            <a:br>
              <a:rPr lang="ru-RU" sz="3400" b="1" dirty="0" smtClean="0">
                <a:solidFill>
                  <a:srgbClr val="003B68"/>
                </a:solidFill>
              </a:rPr>
            </a:br>
            <a:r>
              <a:rPr lang="ru-RU" sz="3400" b="1" dirty="0" smtClean="0">
                <a:solidFill>
                  <a:srgbClr val="003B68"/>
                </a:solidFill>
              </a:rPr>
              <a:t/>
            </a:r>
            <a:br>
              <a:rPr lang="ru-RU" sz="3400" b="1" dirty="0" smtClean="0">
                <a:solidFill>
                  <a:srgbClr val="003B68"/>
                </a:solidFill>
              </a:rPr>
            </a:br>
            <a:r>
              <a:rPr lang="ru-RU" sz="3400" b="1" dirty="0" smtClean="0">
                <a:solidFill>
                  <a:srgbClr val="003B68"/>
                </a:solidFill>
              </a:rPr>
              <a:t>БЮДЖЕТ ДЛЯ ГРАЖДАН </a:t>
            </a:r>
            <a:r>
              <a:rPr lang="ru-RU" sz="3300" b="1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(к Решению Знаменского районного Совета народных депутатов Орловской области №</a:t>
            </a:r>
            <a:r>
              <a:rPr lang="en-US" sz="1400" b="1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ru-RU" sz="1400" b="1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-01-РС</a:t>
            </a:r>
            <a:r>
              <a:rPr lang="en-US" sz="1400" b="1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1400" b="1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1400" b="1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.12.20</a:t>
            </a:r>
            <a:r>
              <a:rPr lang="en-US" sz="1400" b="1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1400" b="1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 года «О бюджете Знаменского муниципального района Орловской области на 20</a:t>
            </a:r>
            <a:r>
              <a:rPr lang="en-US" sz="1400" b="1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400" b="1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</a:t>
            </a:r>
            <a:r>
              <a:rPr lang="en-US" sz="1400" b="1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400" b="1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 и 20</a:t>
            </a:r>
            <a:r>
              <a:rPr lang="en-US" sz="1400" b="1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2 годов»)</a:t>
            </a:r>
          </a:p>
        </p:txBody>
      </p:sp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4138613"/>
            <a:ext cx="4857750" cy="324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0314" y="1350963"/>
            <a:ext cx="48577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562" y="1350963"/>
            <a:ext cx="4857751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4" y="4138613"/>
            <a:ext cx="4883150" cy="324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2120" y="2926464"/>
            <a:ext cx="3024336" cy="24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Заголовок 5"/>
          <p:cNvSpPr>
            <a:spLocks noGrp="1"/>
          </p:cNvSpPr>
          <p:nvPr>
            <p:ph type="title"/>
          </p:nvPr>
        </p:nvSpPr>
        <p:spPr>
          <a:xfrm>
            <a:off x="1254125" y="136525"/>
            <a:ext cx="8275638" cy="1000125"/>
          </a:xfrm>
        </p:spPr>
        <p:txBody>
          <a:bodyPr/>
          <a:lstStyle/>
          <a:p>
            <a:pPr eaLnBrk="1" hangingPunct="1"/>
            <a:r>
              <a:rPr lang="ru-RU" sz="3100" b="1" dirty="0" smtClean="0"/>
              <a:t>Структура безвозмездных поступлений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году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28927137"/>
              </p:ext>
            </p:extLst>
          </p:nvPr>
        </p:nvGraphicFramePr>
        <p:xfrm>
          <a:off x="182563" y="1500189"/>
          <a:ext cx="9682285" cy="5520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563" y="136525"/>
            <a:ext cx="1071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277938"/>
            <a:ext cx="97663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Заголовок 1"/>
          <p:cNvSpPr>
            <a:spLocks noGrp="1"/>
          </p:cNvSpPr>
          <p:nvPr>
            <p:ph type="title"/>
          </p:nvPr>
        </p:nvSpPr>
        <p:spPr>
          <a:xfrm>
            <a:off x="1968500" y="344488"/>
            <a:ext cx="7875588" cy="792162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Структура расходов бюджета Знаменского муниципального района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400" b="1" dirty="0" smtClean="0"/>
              <a:t> году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80425" y="1350963"/>
            <a:ext cx="1417638" cy="379412"/>
          </a:xfrm>
          <a:prstGeom prst="rect">
            <a:avLst/>
          </a:prstGeom>
          <a:noFill/>
        </p:spPr>
        <p:txBody>
          <a:bodyPr lIns="100803" tIns="50402" rIns="100803" bIns="50402">
            <a:spAutoFit/>
          </a:bodyPr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729419"/>
              </p:ext>
            </p:extLst>
          </p:nvPr>
        </p:nvGraphicFramePr>
        <p:xfrm>
          <a:off x="182563" y="1895473"/>
          <a:ext cx="9715499" cy="5108429"/>
        </p:xfrm>
        <a:graphic>
          <a:graphicData uri="http://schemas.openxmlformats.org/drawingml/2006/table">
            <a:tbl>
              <a:tblPr/>
              <a:tblGrid>
                <a:gridCol w="7542628"/>
                <a:gridCol w="2172871"/>
              </a:tblGrid>
              <a:tr h="1206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Наименование раздела бюджетной </a:t>
                      </a:r>
                      <a:endParaRPr lang="ru-RU" sz="1600" b="0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классификации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6082" marR="6082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Сумма на  2020 год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6082" marR="6082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AB1"/>
                    </a:solidFill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6082" marR="6082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latin typeface="Times New Roman"/>
                        </a:rPr>
                        <a:t>12935,7</a:t>
                      </a:r>
                      <a:endParaRPr lang="ru-RU" sz="1700" b="0" i="0" u="none" strike="noStrike" dirty="0">
                        <a:latin typeface="Times New Roman"/>
                      </a:endParaRPr>
                    </a:p>
                  </a:txBody>
                  <a:tcPr marL="6082" marR="6082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6082" marR="6082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latin typeface="Times New Roman"/>
                        </a:rPr>
                        <a:t>500,0</a:t>
                      </a:r>
                      <a:endParaRPr lang="ru-RU" sz="1700" b="0" i="0" u="none" strike="noStrike" dirty="0">
                        <a:latin typeface="Times New Roman"/>
                      </a:endParaRPr>
                    </a:p>
                  </a:txBody>
                  <a:tcPr marL="6082" marR="6082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082" marR="6082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latin typeface="Times New Roman"/>
                        </a:rPr>
                        <a:t>11562,8</a:t>
                      </a:r>
                      <a:endParaRPr lang="ru-RU" sz="1700" b="0" i="0" u="none" strike="noStrike" dirty="0">
                        <a:latin typeface="Times New Roman"/>
                      </a:endParaRPr>
                    </a:p>
                  </a:txBody>
                  <a:tcPr marL="6082" marR="6082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5509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>
                          <a:latin typeface="Times New Roman"/>
                        </a:rPr>
                        <a:t>Жилищно-коммунальное хозяйство </a:t>
                      </a:r>
                    </a:p>
                  </a:txBody>
                  <a:tcPr marL="6082" marR="6082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latin typeface="Times New Roman"/>
                        </a:rPr>
                        <a:t>132,5</a:t>
                      </a:r>
                      <a:endParaRPr lang="ru-RU" sz="1700" b="0" i="0" u="none" strike="noStrike" dirty="0">
                        <a:latin typeface="Times New Roman"/>
                      </a:endParaRPr>
                    </a:p>
                  </a:txBody>
                  <a:tcPr marL="6082" marR="6082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>
                          <a:latin typeface="Times New Roman"/>
                        </a:rPr>
                        <a:t>Образование</a:t>
                      </a:r>
                    </a:p>
                  </a:txBody>
                  <a:tcPr marL="6082" marR="6082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latin typeface="Times New Roman"/>
                        </a:rPr>
                        <a:t>61745,0</a:t>
                      </a:r>
                      <a:endParaRPr lang="ru-RU" sz="1700" b="0" i="0" u="none" strike="noStrike" dirty="0">
                        <a:latin typeface="Times New Roman"/>
                      </a:endParaRPr>
                    </a:p>
                  </a:txBody>
                  <a:tcPr marL="6082" marR="6082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6082" marR="6082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latin typeface="Times New Roman"/>
                        </a:rPr>
                        <a:t>6105,9</a:t>
                      </a:r>
                      <a:endParaRPr lang="ru-RU" sz="1700" b="0" i="0" u="none" strike="noStrike" dirty="0">
                        <a:latin typeface="Times New Roman"/>
                      </a:endParaRPr>
                    </a:p>
                  </a:txBody>
                  <a:tcPr marL="6082" marR="6082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6082" marR="6082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latin typeface="Times New Roman"/>
                        </a:rPr>
                        <a:t>7714,4</a:t>
                      </a:r>
                      <a:endParaRPr lang="ru-RU" sz="1700" b="0" i="0" u="none" strike="noStrike" dirty="0">
                        <a:latin typeface="Times New Roman"/>
                      </a:endParaRPr>
                    </a:p>
                  </a:txBody>
                  <a:tcPr marL="6082" marR="6082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6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>
                          <a:latin typeface="Times New Roman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6082" marR="6082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latin typeface="Times New Roman"/>
                        </a:rPr>
                        <a:t>1807,4</a:t>
                      </a:r>
                      <a:endParaRPr lang="ru-RU" sz="1700" b="0" i="0" u="none" strike="noStrike" dirty="0">
                        <a:latin typeface="Times New Roman"/>
                      </a:endParaRPr>
                    </a:p>
                  </a:txBody>
                  <a:tcPr marL="6082" marR="6082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latin typeface="Times New Roman"/>
                        </a:rPr>
                        <a:t>ИТОГО РАСХОДОВ</a:t>
                      </a:r>
                    </a:p>
                  </a:txBody>
                  <a:tcPr marL="6082" marR="6082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latin typeface="Times New Roman"/>
                        </a:rPr>
                        <a:t>102503,7</a:t>
                      </a:r>
                      <a:endParaRPr lang="ru-RU" sz="1700" b="1" i="0" u="none" strike="noStrike" dirty="0">
                        <a:latin typeface="Times New Roman"/>
                      </a:endParaRPr>
                    </a:p>
                  </a:txBody>
                  <a:tcPr marL="6082" marR="6082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4617" name="Picture 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207963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Заголовок 1"/>
          <p:cNvSpPr>
            <a:spLocks noGrp="1"/>
          </p:cNvSpPr>
          <p:nvPr>
            <p:ph type="title"/>
          </p:nvPr>
        </p:nvSpPr>
        <p:spPr>
          <a:xfrm>
            <a:off x="1825625" y="207963"/>
            <a:ext cx="8072438" cy="1143000"/>
          </a:xfrm>
        </p:spPr>
        <p:txBody>
          <a:bodyPr/>
          <a:lstStyle/>
          <a:p>
            <a:pPr eaLnBrk="1" hangingPunct="1"/>
            <a:r>
              <a:rPr lang="ru-RU" sz="3000" b="1" dirty="0" smtClean="0"/>
              <a:t>Расходы бюджета муниципального</a:t>
            </a:r>
            <a:br>
              <a:rPr lang="ru-RU" sz="3000" b="1" dirty="0" smtClean="0"/>
            </a:br>
            <a:r>
              <a:rPr lang="ru-RU" sz="3000" b="1" dirty="0" smtClean="0"/>
              <a:t> района 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в 2020 году</a:t>
            </a:r>
          </a:p>
        </p:txBody>
      </p:sp>
      <p:pic>
        <p:nvPicPr>
          <p:cNvPr id="25605" name="Рисунок 3" descr="depositphotos_8051109-Shaking-out-empty-piggy-bank.jpg"/>
          <p:cNvPicPr>
            <a:picLocks noChangeAspect="1"/>
          </p:cNvPicPr>
          <p:nvPr/>
        </p:nvPicPr>
        <p:blipFill>
          <a:blip r:embed="rId3"/>
          <a:srcRect t="15385" b="7690"/>
          <a:stretch>
            <a:fillRect/>
          </a:stretch>
        </p:blipFill>
        <p:spPr bwMode="auto">
          <a:xfrm>
            <a:off x="314325" y="236538"/>
            <a:ext cx="1417638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513062"/>
              </p:ext>
            </p:extLst>
          </p:nvPr>
        </p:nvGraphicFramePr>
        <p:xfrm>
          <a:off x="157163" y="1404368"/>
          <a:ext cx="9740900" cy="5616622"/>
        </p:xfrm>
        <a:graphic>
          <a:graphicData uri="http://schemas.openxmlformats.org/drawingml/2006/table">
            <a:tbl>
              <a:tblPr/>
              <a:tblGrid>
                <a:gridCol w="8091223"/>
                <a:gridCol w="1649677"/>
              </a:tblGrid>
              <a:tr h="994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3B6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marL="5313" marR="5313" marT="5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 smtClean="0">
                          <a:solidFill>
                            <a:srgbClr val="003B6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</a:t>
                      </a:r>
                    </a:p>
                    <a:p>
                      <a:pPr algn="ctr" fontAlgn="ctr"/>
                      <a:r>
                        <a:rPr lang="ru-RU" sz="2100" b="0" i="0" u="none" strike="noStrike" dirty="0" smtClean="0">
                          <a:solidFill>
                            <a:srgbClr val="003B6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2100" b="0" i="0" u="none" strike="noStrike" dirty="0">
                        <a:solidFill>
                          <a:srgbClr val="003B6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3" marR="5313" marT="5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91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3B6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РАСХОДЫ, всего:</a:t>
                      </a:r>
                    </a:p>
                  </a:txBody>
                  <a:tcPr marL="5313" marR="5313" marT="5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3B6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102503,7</a:t>
                      </a:r>
                      <a:endParaRPr lang="ru-RU" sz="2200" b="1" i="0" u="none" strike="noStrike" dirty="0">
                        <a:solidFill>
                          <a:srgbClr val="003B6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3" marR="5313" marT="5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AB1"/>
                    </a:solidFill>
                  </a:tcPr>
                </a:tc>
              </a:tr>
              <a:tr h="66068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200" b="0" i="0" u="none" strike="noStrike" dirty="0">
                          <a:solidFill>
                            <a:srgbClr val="003B6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5313" marR="5313" marT="5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3B6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61745,0</a:t>
                      </a:r>
                      <a:endParaRPr lang="ru-RU" sz="2200" b="0" i="0" u="none" strike="noStrike" dirty="0">
                        <a:solidFill>
                          <a:srgbClr val="003B6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3" marR="5313" marT="5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068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200" b="0" i="0" u="none" strike="noStrike" dirty="0">
                          <a:solidFill>
                            <a:srgbClr val="003B6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5313" marR="5313" marT="5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3B6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7714,4</a:t>
                      </a:r>
                      <a:endParaRPr lang="ru-RU" sz="2200" b="0" i="0" u="none" strike="noStrike" dirty="0">
                        <a:solidFill>
                          <a:srgbClr val="003B6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3" marR="5313" marT="5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907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200" b="0" i="0" u="none" strike="noStrike" dirty="0">
                          <a:solidFill>
                            <a:srgbClr val="003B6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5313" marR="5313" marT="5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3B6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6105,9</a:t>
                      </a:r>
                      <a:endParaRPr lang="ru-RU" sz="2200" b="0" i="0" u="none" strike="noStrike" dirty="0">
                        <a:solidFill>
                          <a:srgbClr val="003B6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3" marR="5313" marT="5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0689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dirty="0">
                          <a:solidFill>
                            <a:srgbClr val="003B6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расходы на </a:t>
                      </a:r>
                      <a:r>
                        <a:rPr lang="ru-RU" sz="2200" b="0" i="0" u="none" strike="noStrike" dirty="0" smtClean="0">
                          <a:solidFill>
                            <a:srgbClr val="003B6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социально-культурную </a:t>
                      </a:r>
                      <a:r>
                        <a:rPr lang="ru-RU" sz="2200" b="0" i="0" u="none" strike="noStrike" dirty="0">
                          <a:solidFill>
                            <a:srgbClr val="003B6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сферу</a:t>
                      </a:r>
                    </a:p>
                  </a:txBody>
                  <a:tcPr marL="5313" marR="5313" marT="5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9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3B6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75565,3</a:t>
                      </a:r>
                      <a:endParaRPr lang="ru-RU" sz="2200" b="0" i="0" u="none" strike="noStrike" dirty="0">
                        <a:solidFill>
                          <a:srgbClr val="003B6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3" marR="5313" marT="5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9AF"/>
                    </a:solidFill>
                  </a:tcPr>
                </a:tc>
              </a:tr>
              <a:tr h="660689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1" u="none" strike="noStrike" dirty="0">
                          <a:solidFill>
                            <a:srgbClr val="003B6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общих расходах, (%)</a:t>
                      </a:r>
                    </a:p>
                  </a:txBody>
                  <a:tcPr marL="5313" marR="5313" marT="5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1" u="none" strike="noStrike" dirty="0" smtClean="0">
                          <a:solidFill>
                            <a:srgbClr val="003B6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2200" b="0" i="1" u="none" strike="noStrike" dirty="0">
                        <a:solidFill>
                          <a:srgbClr val="003B6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3" marR="5313" marT="5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0807"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2200" b="0" i="0" u="none" strike="noStrike" dirty="0">
                          <a:solidFill>
                            <a:srgbClr val="003B6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</a:p>
                  </a:txBody>
                  <a:tcPr marL="239067" marR="5313" marT="5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3B6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11362,8</a:t>
                      </a:r>
                      <a:endParaRPr lang="ru-RU" sz="2200" b="0" i="0" u="none" strike="noStrike" dirty="0">
                        <a:solidFill>
                          <a:srgbClr val="003B6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3" marR="5313" marT="5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44488"/>
            <a:ext cx="9409112" cy="9350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3">
                    <a:shade val="75000"/>
                  </a:schemeClr>
                </a:solidFill>
              </a:rPr>
              <a:t>ОБРАЗОВАНИЕ</a:t>
            </a:r>
            <a:br>
              <a:rPr lang="ru-RU" sz="3000" b="1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ru-RU" sz="3000" b="1" dirty="0" smtClean="0">
                <a:solidFill>
                  <a:schemeClr val="accent3">
                    <a:shade val="75000"/>
                  </a:schemeClr>
                </a:solidFill>
              </a:rPr>
              <a:t>                               </a:t>
            </a:r>
            <a:r>
              <a:rPr lang="ru-RU" sz="3300" b="1" dirty="0" smtClean="0">
                <a:solidFill>
                  <a:schemeClr val="accent3">
                    <a:shade val="75000"/>
                  </a:schemeClr>
                </a:solidFill>
                <a:latin typeface="+mn-lt"/>
                <a:cs typeface="Times New Roman" pitchFamily="18" charset="0"/>
              </a:rPr>
              <a:t>61745,0 тыс.</a:t>
            </a:r>
            <a:r>
              <a:rPr lang="ru-RU" sz="3300" b="1" dirty="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рублей</a:t>
            </a:r>
            <a:endParaRPr lang="ru-RU" sz="3300" b="1" dirty="0">
              <a:solidFill>
                <a:schemeClr val="accent3">
                  <a:shade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236538" y="1574800"/>
            <a:ext cx="9607550" cy="5421313"/>
          </a:xfrm>
          <a:prstGeom prst="rect">
            <a:avLst/>
          </a:prstGeom>
        </p:spPr>
        <p:txBody>
          <a:bodyPr lIns="99432" tIns="49716" rIns="99432" bIns="49716"/>
          <a:lstStyle/>
          <a:p>
            <a:pPr marL="514350" indent="-360000" defTabSz="914400" fontAlgn="auto"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85000"/>
              <a:defRPr/>
            </a:pP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1.Реализация мероприятий программы  «Развитие образования в Знаменском районе»:                      </a:t>
            </a:r>
          </a:p>
          <a:p>
            <a:pPr marL="514350" indent="-360000" algn="just" defTabSz="994330" fontAlgn="auto"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85000"/>
              <a:defRPr/>
            </a:pP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 1.1. реализация мероприятий подпрограммы «Развитие сети дошкольных образовательных учреждений в Знаменском районе» – </a:t>
            </a: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7839,3 </a:t>
            </a: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тыс.рублей; в т.ч. 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</a:t>
            </a: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организациях– 4569,5 </a:t>
            </a: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marL="514350" indent="-360000" algn="just" defTabSz="994330" fontAlgn="auto"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85000"/>
              <a:defRPr/>
            </a:pP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1.2.реализация </a:t>
            </a: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мероприятий подпрограммы «Развитие системы общего и дополнительного образования детей» – </a:t>
            </a: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48742,3 </a:t>
            </a: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тыс.рублей;  в рамках подпрограммы производится финансирование : ежемесячное денежное вознаграждение за классное руководство </a:t>
            </a: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– 886,1 </a:t>
            </a: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тыс. рублей; 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организациях,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общеобразовательных организациях </a:t>
            </a: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– 47856,2 </a:t>
            </a: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850" dirty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559310" indent="-559310" defTabSz="994330" fontAlgn="auto"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85000"/>
              <a:defRPr/>
            </a:pP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26630" name="Рисунок 5" descr="iCA6D6G4O.jpg"/>
          <p:cNvPicPr>
            <a:picLocks noChangeAspect="1"/>
          </p:cNvPicPr>
          <p:nvPr/>
        </p:nvPicPr>
        <p:blipFill>
          <a:blip r:embed="rId3"/>
          <a:srcRect t="6250" b="6248"/>
          <a:stretch>
            <a:fillRect/>
          </a:stretch>
        </p:blipFill>
        <p:spPr bwMode="auto">
          <a:xfrm>
            <a:off x="236538" y="236538"/>
            <a:ext cx="18891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0800000">
            <a:off x="825500" y="5816600"/>
            <a:ext cx="8861425" cy="1023938"/>
          </a:xfrm>
          <a:prstGeom prst="rect">
            <a:avLst/>
          </a:prstGeom>
          <a:noFill/>
        </p:spPr>
        <p:txBody>
          <a:bodyPr lIns="99432" tIns="49716" rIns="99432" bIns="49716">
            <a:spAutoFit/>
          </a:bodyPr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defRPr/>
            </a:pPr>
            <a:endParaRPr lang="ru-RU" dirty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9433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defRPr/>
            </a:pPr>
            <a:endParaRPr lang="ru-RU" dirty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9433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defRPr/>
            </a:pPr>
            <a:endParaRPr lang="ru-RU" dirty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44488"/>
            <a:ext cx="9409112" cy="9350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3">
                    <a:shade val="75000"/>
                  </a:schemeClr>
                </a:solidFill>
              </a:rPr>
              <a:t>ОБРАЗОВАНИЕ</a:t>
            </a:r>
            <a:br>
              <a:rPr lang="ru-RU" sz="3000" b="1" dirty="0" smtClean="0">
                <a:solidFill>
                  <a:schemeClr val="accent3">
                    <a:shade val="75000"/>
                  </a:schemeClr>
                </a:solidFill>
              </a:rPr>
            </a:br>
            <a:endParaRPr lang="ru-RU" sz="3300" b="1" dirty="0">
              <a:solidFill>
                <a:schemeClr val="accent3">
                  <a:shade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236538" y="1574800"/>
            <a:ext cx="9607550" cy="5421313"/>
          </a:xfrm>
          <a:prstGeom prst="rect">
            <a:avLst/>
          </a:prstGeom>
        </p:spPr>
        <p:txBody>
          <a:bodyPr lIns="99432" tIns="49716" rIns="99432" bIns="49716"/>
          <a:lstStyle/>
          <a:p>
            <a:pPr marL="514350" indent="-360000" algn="just" defTabSz="994330" fontAlgn="auto"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85000"/>
              <a:defRPr/>
            </a:pP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1.3.реализация мероприятий подпрограммы </a:t>
            </a: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«Организация питания в пришкольных летних оздоровительных лагерях» </a:t>
            </a: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360,0 </a:t>
            </a: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marL="514350" indent="-360000" algn="just" defTabSz="994330" fontAlgn="auto"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85000"/>
              <a:defRPr/>
            </a:pP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1.4. реализация мероприятий подпрограммы </a:t>
            </a: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« Совершенствование организации </a:t>
            </a: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питания в образовательных учреждениях Знаменского района» - </a:t>
            </a: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2183,7 </a:t>
            </a: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marL="514350" indent="-360000" algn="just" defTabSz="994330" fontAlgn="auto"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85000"/>
              <a:defRPr/>
            </a:pP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1.5.реализация мероприятия по организации оздоровительной кампании для детей </a:t>
            </a: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 23,7 тыс. рублей;</a:t>
            </a:r>
          </a:p>
          <a:p>
            <a:pPr marL="514350" indent="-360000" algn="just" defTabSz="994330" fontAlgn="auto"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85000"/>
              <a:defRPr/>
            </a:pP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1.6. реализация наказов избирателей депутатам Орловского областного Совета народных депутатов в области образования – 530,0 тыс. рублей;</a:t>
            </a:r>
            <a:endParaRPr lang="ru-RU" sz="1850" dirty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559310" indent="-559310" algn="just" defTabSz="994330" fontAlgn="auto"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85000"/>
              <a:defRPr/>
            </a:pP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2.Реализация мероприятий программы «Физическая культура и спорт в Знаменском </a:t>
            </a: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районе»– </a:t>
            </a: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30,0 тыс. рублей;</a:t>
            </a:r>
          </a:p>
          <a:p>
            <a:pPr marL="559310" indent="-559310" algn="just" defTabSz="994330" fontAlgn="auto"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85000"/>
              <a:defRPr/>
            </a:pP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      3.Реализация </a:t>
            </a: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мероприятий программы «Развитие культуры и искусства, архивного дела,  сохранение и реконструкция военно-мемориальных объектов в Знаменском районе Орловской области </a:t>
            </a: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в части расходов на обеспечение деятельности </a:t>
            </a: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ДОД «</a:t>
            </a: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Знаменская  </a:t>
            </a: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школа искусств» Знаменского района Орловской области – </a:t>
            </a: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1080,0 </a:t>
            </a: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marL="559310" indent="-559310" algn="just" defTabSz="994330" fontAlgn="auto"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85000"/>
              <a:defRPr/>
            </a:pP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   4.Финансирование </a:t>
            </a: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расходов на другие вопросы в области образования – </a:t>
            </a:r>
            <a:r>
              <a:rPr lang="ru-RU" sz="185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956,0 </a:t>
            </a:r>
            <a:r>
              <a:rPr lang="ru-RU" sz="185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тыс.рублей.</a:t>
            </a:r>
          </a:p>
          <a:p>
            <a:pPr marL="559310" indent="-559310" defTabSz="994330" fontAlgn="auto"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85000"/>
              <a:defRPr/>
            </a:pPr>
            <a:endParaRPr lang="ru-RU" sz="1600" dirty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559310" indent="-559310" defTabSz="994330" fontAlgn="auto"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85000"/>
              <a:defRPr/>
            </a:pPr>
            <a:endParaRPr lang="ru-RU" sz="1600" dirty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Рисунок 5" descr="iCA6D6G4O.jpg"/>
          <p:cNvPicPr>
            <a:picLocks noChangeAspect="1"/>
          </p:cNvPicPr>
          <p:nvPr/>
        </p:nvPicPr>
        <p:blipFill>
          <a:blip r:embed="rId3"/>
          <a:srcRect t="6250" b="6248"/>
          <a:stretch>
            <a:fillRect/>
          </a:stretch>
        </p:blipFill>
        <p:spPr bwMode="auto">
          <a:xfrm>
            <a:off x="236538" y="236538"/>
            <a:ext cx="18891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0800000">
            <a:off x="825500" y="5816600"/>
            <a:ext cx="8861425" cy="1023938"/>
          </a:xfrm>
          <a:prstGeom prst="rect">
            <a:avLst/>
          </a:prstGeom>
          <a:noFill/>
        </p:spPr>
        <p:txBody>
          <a:bodyPr lIns="99432" tIns="49716" rIns="99432" bIns="49716">
            <a:spAutoFit/>
          </a:bodyPr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defRPr/>
            </a:pPr>
            <a:endParaRPr lang="ru-RU" dirty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9433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defRPr/>
            </a:pPr>
            <a:endParaRPr lang="ru-RU" dirty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9433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defRPr/>
            </a:pPr>
            <a:endParaRPr lang="ru-RU" dirty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725" y="344488"/>
            <a:ext cx="9407525" cy="10064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3">
                    <a:shade val="75000"/>
                  </a:schemeClr>
                </a:solidFill>
              </a:rPr>
              <a:t>СОЦИАЛЬНАЯ ПОЛИТИКА</a:t>
            </a:r>
            <a:br>
              <a:rPr lang="ru-RU" sz="3000" b="1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ru-RU" sz="3000" b="1" dirty="0" smtClean="0">
                <a:solidFill>
                  <a:schemeClr val="accent3">
                    <a:shade val="75000"/>
                  </a:schemeClr>
                </a:solidFill>
              </a:rPr>
              <a:t>                                      </a:t>
            </a:r>
            <a:r>
              <a:rPr lang="ru-RU" sz="3000" b="1" dirty="0" smtClean="0">
                <a:solidFill>
                  <a:schemeClr val="accent3">
                    <a:shade val="75000"/>
                  </a:schemeClr>
                </a:solidFill>
                <a:latin typeface="+mn-lt"/>
              </a:rPr>
              <a:t>   7714,4 тыс.</a:t>
            </a:r>
            <a:r>
              <a:rPr lang="ru-RU" sz="3300" b="1" dirty="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рублей</a:t>
            </a:r>
            <a:endParaRPr lang="ru-RU" sz="3300" b="1" dirty="0">
              <a:solidFill>
                <a:schemeClr val="accent3">
                  <a:shade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236538" y="1565275"/>
            <a:ext cx="9607550" cy="5216525"/>
          </a:xfrm>
          <a:prstGeom prst="rect">
            <a:avLst/>
          </a:prstGeom>
        </p:spPr>
        <p:txBody>
          <a:bodyPr lIns="99432" tIns="49716" rIns="99432" bIns="49716"/>
          <a:lstStyle/>
          <a:p>
            <a:pPr marL="514350" indent="-514350" algn="just" defTabSz="914400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buFont typeface="+mj-lt"/>
              <a:buAutoNum type="arabicParenR"/>
              <a:defRPr/>
            </a:pP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Доплаты к пенсиям за выслугу лет лицам, замещавшим муниципальные должности и должности муниципальной службы </a:t>
            </a:r>
            <a:r>
              <a:rPr lang="ru-RU" sz="180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799,9 тыс</a:t>
            </a: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. рублей;</a:t>
            </a:r>
          </a:p>
          <a:p>
            <a:pPr marL="514350" indent="-514350" algn="just" defTabSz="994330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buFont typeface="+mj-lt"/>
              <a:buAutoNum type="arabicParenR"/>
              <a:defRPr/>
            </a:pP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Социальные выплаты гражданам на улучшение жилищных условий граждан в рамках муниципальной программы «Обеспечение жильем молодых </a:t>
            </a:r>
            <a:r>
              <a:rPr lang="ru-RU" sz="180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семей» </a:t>
            </a: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392,5 </a:t>
            </a: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marL="514350" indent="-514350" algn="just" defTabSz="914400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buFont typeface="+mj-lt"/>
              <a:buAutoNum type="arabicParenR"/>
              <a:defRPr/>
            </a:pP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Социальные выплаты гражданам на улучшение жилищных условий граждан в рамках муниципальной программы </a:t>
            </a:r>
            <a:r>
              <a:rPr lang="ru-RU" sz="180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«Комплексное развитие сельских территорий Знаменского  </a:t>
            </a: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района Орловской </a:t>
            </a:r>
            <a:r>
              <a:rPr lang="ru-RU" sz="180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области» </a:t>
            </a: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1084,2 </a:t>
            </a: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marL="514350" indent="-514350" algn="just" defTabSz="914400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buFont typeface="+mj-lt"/>
              <a:buAutoNum type="arabicParenR"/>
              <a:defRPr/>
            </a:pP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Обеспечение бесплатного проезда на городском, пригородном, а также 2 раза в год к месту жительства и обратно, к месту учебы детей-сирот и детей, оставшихся без попечения родителей, лиц из числа детей-сирот и детей, обучающихся в государственных областных, муниципальных образовательных организациях Орловской области – </a:t>
            </a:r>
            <a:r>
              <a:rPr lang="ru-RU" sz="180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18,0 тыс</a:t>
            </a: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. рублей;</a:t>
            </a:r>
          </a:p>
          <a:p>
            <a:pPr marL="514350" indent="-514350" algn="just" defTabSz="914400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buFont typeface="+mj-lt"/>
              <a:buAutoNum type="arabicParenR"/>
              <a:defRPr/>
            </a:pP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Обеспечение единовременной выплаты на ремонт жилых помещений, закрепленных на правах собственности за детьми – сиротами  и детьми, оставшимися без попечения родителей </a:t>
            </a:r>
            <a:r>
              <a:rPr lang="ru-RU" sz="180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-100,0 </a:t>
            </a: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marL="514350" indent="-514350" algn="just" defTabSz="914400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buFont typeface="+mj-lt"/>
              <a:buAutoNum type="arabicParenR"/>
              <a:defRPr/>
            </a:pP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Выплата единовременного пособия гражданам, усыновившим детей-сирот и детей, оставшихся без попечения родителей – </a:t>
            </a:r>
            <a:r>
              <a:rPr lang="ru-RU" sz="180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100,0 </a:t>
            </a: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marL="514350" indent="-514350" algn="just" defTabSz="914400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buFont typeface="+mj-lt"/>
              <a:buAutoNum type="arabicParenR"/>
              <a:defRPr/>
            </a:pPr>
            <a:endParaRPr lang="ru-RU" sz="1800" dirty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defTabSz="914400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buFont typeface="+mj-lt"/>
              <a:buAutoNum type="arabicParenR"/>
              <a:defRPr/>
            </a:pPr>
            <a:endParaRPr lang="ru-RU" sz="1800" dirty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defTabSz="914400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buFont typeface="+mj-lt"/>
              <a:buAutoNum type="arabicParenR"/>
              <a:defRPr/>
            </a:pPr>
            <a:endParaRPr lang="ru-RU" sz="1800" dirty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defTabSz="914400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buFont typeface="+mj-lt"/>
              <a:buAutoNum type="arabicParenR"/>
              <a:defRPr/>
            </a:pPr>
            <a:endParaRPr lang="ru-RU" sz="2600" dirty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559310" indent="-559310" defTabSz="994330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defRPr/>
            </a:pPr>
            <a:endParaRPr lang="ru-RU" sz="2500" dirty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Рисунок 7" descr="0259116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31775"/>
            <a:ext cx="1731962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725" y="344488"/>
            <a:ext cx="9407525" cy="10064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3">
                    <a:shade val="75000"/>
                  </a:schemeClr>
                </a:solidFill>
              </a:rPr>
              <a:t>СОЦИАЛЬНАЯ ПОЛИТИКА</a:t>
            </a:r>
            <a:br>
              <a:rPr lang="ru-RU" sz="3000" b="1" dirty="0" smtClean="0">
                <a:solidFill>
                  <a:schemeClr val="accent3">
                    <a:shade val="75000"/>
                  </a:schemeClr>
                </a:solidFill>
              </a:rPr>
            </a:br>
            <a:endParaRPr lang="ru-RU" sz="3300" b="1" dirty="0">
              <a:solidFill>
                <a:schemeClr val="accent3">
                  <a:shade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236538" y="1565275"/>
            <a:ext cx="9607550" cy="5430838"/>
          </a:xfrm>
          <a:prstGeom prst="rect">
            <a:avLst/>
          </a:prstGeom>
        </p:spPr>
        <p:txBody>
          <a:bodyPr lIns="99432" tIns="49716" rIns="99432" bIns="49716"/>
          <a:lstStyle/>
          <a:p>
            <a:pPr marL="514350" indent="-514350" algn="just" defTabSz="914400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defRPr/>
            </a:pP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  7) </a:t>
            </a:r>
            <a:r>
              <a:rPr lang="ru-RU" sz="180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Выплата </a:t>
            </a: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единовременного пособия при всех формах устройства детей, лишенных родительского попечения, в семью </a:t>
            </a:r>
            <a:r>
              <a:rPr lang="ru-RU" sz="180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145,2</a:t>
            </a:r>
            <a:r>
              <a:rPr lang="ru-RU" sz="1800" b="1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. рублей;</a:t>
            </a:r>
          </a:p>
          <a:p>
            <a:pPr marL="514350" indent="-514350" algn="just" defTabSz="914400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defRPr/>
            </a:pPr>
            <a:r>
              <a:rPr lang="ru-RU" sz="180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  8) </a:t>
            </a: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Обеспечение содержание ребенка в семье опекуна и приемной семье, а также вознаграждение, причитающееся приемному родителю – </a:t>
            </a:r>
            <a:r>
              <a:rPr lang="ru-RU" sz="180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2918,2 </a:t>
            </a: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marL="514350" indent="-514350" algn="just" defTabSz="914400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defRPr/>
            </a:pPr>
            <a:r>
              <a:rPr lang="ru-RU" sz="180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  9)  Предоставление </a:t>
            </a: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жилых помещений детям-сиротам и детям, оставшихся без попечения родителей, а также лицам из числа детей-сирот и детей, оставшихся без попечения родителей, лицам из их числа по договорам найма специализированных жилых помещений </a:t>
            </a:r>
            <a:r>
              <a:rPr lang="ru-RU" sz="180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–1051,2 </a:t>
            </a: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marL="514350" indent="-514350" algn="just" defTabSz="914400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defRPr/>
            </a:pPr>
            <a:r>
              <a:rPr lang="ru-RU" sz="180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10)  Компенсация </a:t>
            </a: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части родительской платы , взимаемой с родителей за присмотр и уход за детьми, посещающими образовательные организации, реализующие образовательные программы дошкольного образования – </a:t>
            </a:r>
            <a:r>
              <a:rPr lang="ru-RU" sz="180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368,4 </a:t>
            </a: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marL="514350" indent="-514350" algn="just" defTabSz="914400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defRPr/>
            </a:pPr>
            <a:r>
              <a:rPr lang="ru-RU" sz="180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11)   </a:t>
            </a: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Выполнение полномочий в сфере опеки и попечительства – </a:t>
            </a:r>
            <a:r>
              <a:rPr lang="ru-RU" sz="180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736,8 </a:t>
            </a: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marL="514350" indent="-514350" defTabSz="914400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defRPr/>
            </a:pPr>
            <a:endParaRPr lang="ru-RU" sz="2600" dirty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defTabSz="914400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buFont typeface="+mj-lt"/>
              <a:buAutoNum type="arabicParenR"/>
              <a:defRPr/>
            </a:pPr>
            <a:endParaRPr lang="ru-RU" sz="2600" dirty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559310" indent="-559310" defTabSz="994330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defRPr/>
            </a:pPr>
            <a:endParaRPr lang="ru-RU" sz="2500" dirty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Рисунок 7" descr="0259116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31775"/>
            <a:ext cx="1731962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88" y="422275"/>
            <a:ext cx="9409112" cy="8572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3">
                    <a:shade val="75000"/>
                  </a:schemeClr>
                </a:solidFill>
                <a:cs typeface="Times New Roman" pitchFamily="18" charset="0"/>
              </a:rPr>
              <a:t>КУЛЬТУРА</a:t>
            </a:r>
            <a:r>
              <a:rPr lang="ru-RU" sz="3000" b="1" dirty="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3000" b="1" dirty="0" smtClean="0">
                <a:solidFill>
                  <a:schemeClr val="accent3">
                    <a:shade val="75000"/>
                  </a:schemeClr>
                </a:solidFill>
                <a:latin typeface="+mn-lt"/>
                <a:cs typeface="Times New Roman" pitchFamily="18" charset="0"/>
              </a:rPr>
              <a:t> 6105,9 тыс.</a:t>
            </a:r>
            <a:r>
              <a:rPr lang="ru-RU" sz="3300" b="1" dirty="0" smtClean="0">
                <a:solidFill>
                  <a:schemeClr val="accent3">
                    <a:shade val="75000"/>
                  </a:schemeClr>
                </a:solidFill>
                <a:cs typeface="Times New Roman" pitchFamily="18" charset="0"/>
              </a:rPr>
              <a:t> рублей</a:t>
            </a:r>
            <a:endParaRPr lang="ru-RU" sz="3300" b="1" dirty="0">
              <a:solidFill>
                <a:schemeClr val="accent3">
                  <a:shade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539750" y="1565275"/>
            <a:ext cx="9144000" cy="5287963"/>
          </a:xfrm>
          <a:prstGeom prst="rect">
            <a:avLst/>
          </a:prstGeom>
        </p:spPr>
        <p:txBody>
          <a:bodyPr lIns="99432" tIns="49716" rIns="99432" bIns="49716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85000"/>
              <a:buFont typeface="+mj-lt"/>
              <a:buAutoNum type="arabicPeriod"/>
              <a:defRPr/>
            </a:pPr>
            <a:r>
              <a:rPr lang="ru-RU" sz="1800" dirty="0" smtClean="0">
                <a:solidFill>
                  <a:srgbClr val="003B68"/>
                </a:solidFill>
                <a:latin typeface="+mn-lt"/>
                <a:cs typeface="Times New Roman" pitchFamily="18" charset="0"/>
              </a:rPr>
              <a:t>Обеспечение </a:t>
            </a:r>
            <a:r>
              <a:rPr lang="ru-RU" sz="1800" dirty="0">
                <a:solidFill>
                  <a:srgbClr val="003B68"/>
                </a:solidFill>
                <a:latin typeface="+mn-lt"/>
                <a:cs typeface="Times New Roman" pitchFamily="18" charset="0"/>
              </a:rPr>
              <a:t>деятельности МКУК «</a:t>
            </a:r>
            <a:r>
              <a:rPr lang="ru-RU" sz="1800" dirty="0" err="1">
                <a:solidFill>
                  <a:srgbClr val="003B68"/>
                </a:solidFill>
                <a:latin typeface="+mn-lt"/>
                <a:cs typeface="Times New Roman" pitchFamily="18" charset="0"/>
              </a:rPr>
              <a:t>Межпоселенческая</a:t>
            </a:r>
            <a:r>
              <a:rPr lang="ru-RU" sz="1800" dirty="0">
                <a:solidFill>
                  <a:srgbClr val="003B68"/>
                </a:solidFill>
                <a:latin typeface="+mn-lt"/>
                <a:cs typeface="Times New Roman" pitchFamily="18" charset="0"/>
              </a:rPr>
              <a:t> центральная библиотека </a:t>
            </a:r>
            <a:r>
              <a:rPr lang="ru-RU" sz="1800" dirty="0" smtClean="0">
                <a:solidFill>
                  <a:srgbClr val="003B68"/>
                </a:solidFill>
                <a:latin typeface="+mn-lt"/>
                <a:cs typeface="Times New Roman" pitchFamily="18" charset="0"/>
              </a:rPr>
              <a:t>  Знаменского </a:t>
            </a:r>
            <a:r>
              <a:rPr lang="ru-RU" sz="1800" dirty="0">
                <a:solidFill>
                  <a:srgbClr val="003B68"/>
                </a:solidFill>
                <a:latin typeface="+mn-lt"/>
                <a:cs typeface="Times New Roman" pitchFamily="18" charset="0"/>
              </a:rPr>
              <a:t>района Орловской области </a:t>
            </a:r>
            <a:r>
              <a:rPr lang="ru-RU" sz="1800" dirty="0">
                <a:solidFill>
                  <a:srgbClr val="003B68"/>
                </a:solidFill>
                <a:latin typeface="+mn-lt"/>
              </a:rPr>
              <a:t>– </a:t>
            </a:r>
            <a:r>
              <a:rPr lang="ru-RU" sz="1800" dirty="0" smtClean="0">
                <a:solidFill>
                  <a:srgbClr val="003B68"/>
                </a:solidFill>
                <a:latin typeface="+mn-lt"/>
              </a:rPr>
              <a:t>1851,4 тыс. рублей;</a:t>
            </a:r>
            <a:endParaRPr lang="ru-RU" sz="1800" dirty="0">
              <a:solidFill>
                <a:srgbClr val="003B68"/>
              </a:solidFill>
              <a:latin typeface="+mn-lt"/>
              <a:cs typeface="Times New Roman" pitchFamily="18" charset="0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85000"/>
              <a:buFont typeface="+mj-lt"/>
              <a:buAutoNum type="arabicPeriod"/>
              <a:defRPr/>
            </a:pPr>
            <a:r>
              <a:rPr lang="ru-RU" sz="1800" dirty="0" smtClean="0">
                <a:solidFill>
                  <a:srgbClr val="003B68"/>
                </a:solidFill>
                <a:latin typeface="+mn-lt"/>
                <a:cs typeface="Times New Roman" pitchFamily="18" charset="0"/>
              </a:rPr>
              <a:t>Обеспечение </a:t>
            </a:r>
            <a:r>
              <a:rPr lang="ru-RU" sz="1800" dirty="0">
                <a:solidFill>
                  <a:srgbClr val="003B68"/>
                </a:solidFill>
                <a:latin typeface="+mn-lt"/>
                <a:cs typeface="Times New Roman" pitchFamily="18" charset="0"/>
              </a:rPr>
              <a:t>деятельности МКУК «Знаменский Дом культуры Знаменского района Орловской области </a:t>
            </a:r>
            <a:r>
              <a:rPr lang="ru-RU" sz="1800" dirty="0" smtClean="0">
                <a:solidFill>
                  <a:srgbClr val="003B68"/>
                </a:solidFill>
                <a:latin typeface="+mn-lt"/>
              </a:rPr>
              <a:t>– 3651,5 тыс. рублей;</a:t>
            </a:r>
            <a:endParaRPr lang="ru-RU" sz="1800" dirty="0">
              <a:solidFill>
                <a:srgbClr val="003B68"/>
              </a:solidFill>
              <a:latin typeface="+mn-lt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85000"/>
              <a:buFont typeface="+mj-lt"/>
              <a:buAutoNum type="arabicPeriod"/>
              <a:defRPr/>
            </a:pPr>
            <a:r>
              <a:rPr lang="ru-RU" sz="1800" dirty="0" smtClean="0">
                <a:solidFill>
                  <a:srgbClr val="003B68"/>
                </a:solidFill>
                <a:latin typeface="+mn-lt"/>
                <a:cs typeface="Times New Roman" pitchFamily="18" charset="0"/>
              </a:rPr>
              <a:t>Проведение  </a:t>
            </a:r>
            <a:r>
              <a:rPr lang="ru-RU" sz="1800" dirty="0">
                <a:solidFill>
                  <a:srgbClr val="003B68"/>
                </a:solidFill>
                <a:latin typeface="+mn-lt"/>
                <a:cs typeface="Times New Roman" pitchFamily="18" charset="0"/>
              </a:rPr>
              <a:t>ремонта, реконструкции и благоустройства </a:t>
            </a:r>
            <a:r>
              <a:rPr lang="ru-RU" sz="1800" dirty="0" smtClean="0">
                <a:solidFill>
                  <a:srgbClr val="003B68"/>
                </a:solidFill>
                <a:latin typeface="+mn-lt"/>
                <a:cs typeface="Times New Roman" pitchFamily="18" charset="0"/>
              </a:rPr>
              <a:t>воинских захоронений, </a:t>
            </a:r>
            <a:r>
              <a:rPr lang="ru-RU" sz="1800" dirty="0">
                <a:solidFill>
                  <a:srgbClr val="003B68"/>
                </a:solidFill>
                <a:latin typeface="+mn-lt"/>
                <a:cs typeface="Times New Roman" pitchFamily="18" charset="0"/>
              </a:rPr>
              <a:t>братских могил и памятных знаков, расположенных </a:t>
            </a:r>
            <a:r>
              <a:rPr lang="ru-RU" sz="1800" dirty="0" smtClean="0">
                <a:solidFill>
                  <a:srgbClr val="003B68"/>
                </a:solidFill>
                <a:latin typeface="+mn-lt"/>
                <a:cs typeface="Times New Roman" pitchFamily="18" charset="0"/>
              </a:rPr>
              <a:t>на территории района – 203,0 тыс. рублей в том числе за счет средств областного бюджета 148,0 тыс. рублей;</a:t>
            </a:r>
          </a:p>
          <a:p>
            <a:pPr marL="457200" indent="-457200" defTabSz="99433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85000"/>
              <a:buFont typeface="+mj-lt"/>
              <a:buAutoNum type="arabicPeriod"/>
              <a:defRPr/>
            </a:pPr>
            <a:r>
              <a:rPr lang="ru-RU" sz="1800" dirty="0" smtClean="0">
                <a:solidFill>
                  <a:srgbClr val="003B68"/>
                </a:solidFill>
                <a:latin typeface="+mn-lt"/>
                <a:cs typeface="Times New Roman" pitchFamily="18" charset="0"/>
              </a:rPr>
              <a:t>Реализация наказов избирателей Орловского областного Совета народных депутатов в области культуры (приобретение сцены)  -  400,0 </a:t>
            </a:r>
            <a:r>
              <a:rPr lang="ru-RU" sz="1800" dirty="0">
                <a:solidFill>
                  <a:srgbClr val="003B68"/>
                </a:solidFill>
                <a:latin typeface="+mn-lt"/>
                <a:cs typeface="Times New Roman" pitchFamily="18" charset="0"/>
              </a:rPr>
              <a:t>тыс</a:t>
            </a:r>
            <a:r>
              <a:rPr lang="ru-RU" sz="1800" dirty="0" smtClean="0">
                <a:solidFill>
                  <a:srgbClr val="003B68"/>
                </a:solidFill>
                <a:latin typeface="+mn-lt"/>
                <a:cs typeface="Times New Roman" pitchFamily="18" charset="0"/>
              </a:rPr>
              <a:t>. рублей.</a:t>
            </a:r>
          </a:p>
          <a:p>
            <a:pPr marL="514350" indent="-514350" defTabSz="99433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85000"/>
              <a:buFont typeface="+mj-lt"/>
              <a:buAutoNum type="arabicPeriod"/>
              <a:defRPr/>
            </a:pPr>
            <a:endParaRPr lang="ru-RU" sz="1800" dirty="0">
              <a:solidFill>
                <a:srgbClr val="003B68"/>
              </a:solidFill>
              <a:latin typeface="+mn-lt"/>
              <a:cs typeface="Times New Roman" pitchFamily="18" charset="0"/>
            </a:endParaRPr>
          </a:p>
          <a:p>
            <a:pPr marL="514350" indent="-514350" defTabSz="99433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85000"/>
              <a:buFont typeface="+mj-lt"/>
              <a:buAutoNum type="arabicPeriod"/>
              <a:defRPr/>
            </a:pPr>
            <a:endParaRPr lang="ru-RU" dirty="0">
              <a:solidFill>
                <a:srgbClr val="003B68"/>
              </a:solidFill>
              <a:latin typeface="+mn-lt"/>
              <a:cs typeface="Times New Roman" pitchFamily="18" charset="0"/>
            </a:endParaRPr>
          </a:p>
          <a:p>
            <a:pPr marL="514350" indent="-514350" defTabSz="99433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85000"/>
              <a:defRPr/>
            </a:pPr>
            <a:endParaRPr lang="ru-RU" sz="3000" dirty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defTabSz="99433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85000"/>
              <a:buFont typeface="+mj-lt"/>
              <a:buAutoNum type="arabicParenR"/>
              <a:defRPr/>
            </a:pPr>
            <a:endParaRPr lang="ru-RU" sz="3000" dirty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defTabSz="99433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85000"/>
              <a:buFont typeface="+mj-lt"/>
              <a:buAutoNum type="arabicParenR"/>
              <a:defRPr/>
            </a:pPr>
            <a:endParaRPr lang="ru-RU" sz="2400" dirty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6" name="Рисунок 5" descr="0_1184c6_ced32869_orig.jpg"/>
          <p:cNvPicPr>
            <a:picLocks noChangeAspect="1"/>
          </p:cNvPicPr>
          <p:nvPr/>
        </p:nvPicPr>
        <p:blipFill>
          <a:blip r:embed="rId4"/>
          <a:srcRect r="9291"/>
          <a:stretch>
            <a:fillRect/>
          </a:stretch>
        </p:blipFill>
        <p:spPr bwMode="auto">
          <a:xfrm>
            <a:off x="236538" y="236538"/>
            <a:ext cx="17319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277938"/>
            <a:ext cx="9766300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725" y="344488"/>
            <a:ext cx="9407525" cy="10779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3">
                    <a:shade val="75000"/>
                  </a:schemeClr>
                </a:solidFill>
              </a:rPr>
              <a:t>ДОРОЖНОЕ ХОЗЯЙСТВО</a:t>
            </a:r>
            <a:br>
              <a:rPr lang="ru-RU" sz="3000" b="1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ru-RU" sz="3000" b="1" dirty="0" smtClean="0">
                <a:solidFill>
                  <a:schemeClr val="accent3">
                    <a:shade val="75000"/>
                  </a:schemeClr>
                </a:solidFill>
                <a:latin typeface="+mn-lt"/>
              </a:rPr>
              <a:t> </a:t>
            </a:r>
            <a:r>
              <a:rPr lang="en-US" sz="3000" b="1" dirty="0" smtClean="0">
                <a:solidFill>
                  <a:schemeClr val="accent3">
                    <a:shade val="75000"/>
                  </a:schemeClr>
                </a:solidFill>
                <a:latin typeface="+mn-lt"/>
              </a:rPr>
              <a:t>11362,8</a:t>
            </a:r>
            <a:r>
              <a:rPr lang="ru-RU" sz="3300" b="1" dirty="0" smtClean="0">
                <a:solidFill>
                  <a:schemeClr val="accent3">
                    <a:shade val="75000"/>
                  </a:schemeClr>
                </a:solidFill>
                <a:latin typeface="+mn-lt"/>
                <a:cs typeface="Times New Roman" pitchFamily="18" charset="0"/>
              </a:rPr>
              <a:t> тыс.</a:t>
            </a:r>
            <a:r>
              <a:rPr lang="ru-RU" sz="3300" b="1" dirty="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рублей</a:t>
            </a:r>
            <a:endParaRPr lang="ru-RU" sz="3300" b="1" dirty="0">
              <a:solidFill>
                <a:schemeClr val="accent3">
                  <a:shade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Содержимое 3"/>
          <p:cNvSpPr txBox="1">
            <a:spLocks/>
          </p:cNvSpPr>
          <p:nvPr/>
        </p:nvSpPr>
        <p:spPr bwMode="auto">
          <a:xfrm>
            <a:off x="236538" y="1684338"/>
            <a:ext cx="96075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432" tIns="49716" rIns="99432" bIns="49716"/>
          <a:lstStyle/>
          <a:p>
            <a:pPr marL="558800" indent="-558800">
              <a:spcBef>
                <a:spcPct val="20000"/>
              </a:spcBef>
              <a:buClr>
                <a:srgbClr val="002060"/>
              </a:buClr>
              <a:buSzPct val="85000"/>
              <a:buFont typeface="Georgia" pitchFamily="18" charset="0"/>
              <a:buAutoNum type="arabicParenR"/>
            </a:pPr>
            <a:endParaRPr lang="ru-RU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0" name="Рисунок 5" descr="zemlyanye_raboty_9.jpg"/>
          <p:cNvPicPr>
            <a:picLocks noChangeAspect="1"/>
          </p:cNvPicPr>
          <p:nvPr/>
        </p:nvPicPr>
        <p:blipFill>
          <a:blip r:embed="rId3"/>
          <a:srcRect r="11586" b="6667"/>
          <a:stretch>
            <a:fillRect/>
          </a:stretch>
        </p:blipFill>
        <p:spPr bwMode="auto">
          <a:xfrm>
            <a:off x="236538" y="207963"/>
            <a:ext cx="1731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8"/>
          <p:cNvSpPr txBox="1">
            <a:spLocks noChangeArrowheads="1"/>
          </p:cNvSpPr>
          <p:nvPr/>
        </p:nvSpPr>
        <p:spPr bwMode="auto">
          <a:xfrm>
            <a:off x="593725" y="1527175"/>
            <a:ext cx="9127107" cy="37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432" tIns="49716" rIns="99432" bIns="49716">
            <a:spAutoFit/>
          </a:bodyPr>
          <a:lstStyle/>
          <a:p>
            <a:pPr algn="ctr"/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800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dirty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Дорожного фонда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899088667"/>
              </p:ext>
            </p:extLst>
          </p:nvPr>
        </p:nvGraphicFramePr>
        <p:xfrm>
          <a:off x="157163" y="2009352"/>
          <a:ext cx="9620211" cy="4872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36539" y="5148783"/>
            <a:ext cx="2643533" cy="115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Субсидии бюджетам муниципальных районов на осуществление дорожной деятельности -7000,0 тыс. рублей</a:t>
            </a:r>
            <a:endParaRPr lang="ru-RU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151880" y="3420591"/>
            <a:ext cx="144016" cy="1728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1182688" y="236538"/>
            <a:ext cx="85725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algn="ctr" defTabSz="99433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«Программная» структура бюджета Знаменского муниципального района на </a:t>
            </a:r>
            <a:r>
              <a:rPr lang="ru-RU" sz="2400" b="1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2020 </a:t>
            </a:r>
            <a:r>
              <a:rPr lang="ru-RU" sz="2400" b="1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год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423819"/>
              </p:ext>
            </p:extLst>
          </p:nvPr>
        </p:nvGraphicFramePr>
        <p:xfrm>
          <a:off x="182563" y="1438277"/>
          <a:ext cx="9679601" cy="5582715"/>
        </p:xfrm>
        <a:graphic>
          <a:graphicData uri="http://schemas.openxmlformats.org/drawingml/2006/table">
            <a:tbl>
              <a:tblPr/>
              <a:tblGrid>
                <a:gridCol w="593311"/>
                <a:gridCol w="7506989"/>
                <a:gridCol w="1579301"/>
              </a:tblGrid>
              <a:tr h="5629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102503,7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МУНИЦИПАЛЬНЫЕ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ПРОГРАММЫ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всего </a:t>
                      </a: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82126,6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6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 них:</a:t>
                      </a: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образования в Знаменском районе»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59517,4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54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подпрограмма 1 «Развитие сети дошкольных образовательных учреждений в Знаменском районе»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8207,7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54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подпрограмма 2 «Развитие системы общего и дополнительного образования детей»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48742,3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54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подпрограмма 3 «Оздоровление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отдых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детей и подростков в Знаменском районе Орловской области»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383,7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54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подпрограмма 4 « Совершенствование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организации питания в образовательных учреждениях Знаменского района»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2183,7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04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культуры и искусства, архивного дела, сохранение и реконструкция военно-мемориальных объектов в Знаменском районе Орловской области»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6785,9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«Развитие физической культуры и спорта в Знаменском районе»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827" name="TextBox 5"/>
          <p:cNvSpPr txBox="1">
            <a:spLocks noChangeArrowheads="1"/>
          </p:cNvSpPr>
          <p:nvPr/>
        </p:nvSpPr>
        <p:spPr bwMode="auto">
          <a:xfrm>
            <a:off x="8583613" y="1438275"/>
            <a:ext cx="14176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32828" name="Picture 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207963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1" descr="073e287a82cb45dcc53489c8e54b6312.jpg"/>
          <p:cNvPicPr>
            <a:picLocks noChangeAspect="1"/>
          </p:cNvPicPr>
          <p:nvPr/>
        </p:nvPicPr>
        <p:blipFill>
          <a:blip r:embed="rId2">
            <a:lum bright="56000" contrast="-64000"/>
          </a:blip>
          <a:srcRect l="2344" t="9380" r="2344"/>
          <a:stretch>
            <a:fillRect/>
          </a:stretch>
        </p:blipFill>
        <p:spPr bwMode="auto">
          <a:xfrm>
            <a:off x="0" y="1208088"/>
            <a:ext cx="1008062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514489"/>
              </p:ext>
            </p:extLst>
          </p:nvPr>
        </p:nvGraphicFramePr>
        <p:xfrm>
          <a:off x="1" y="1708149"/>
          <a:ext cx="10080622" cy="583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2546"/>
                <a:gridCol w="1297870"/>
                <a:gridCol w="1112459"/>
                <a:gridCol w="1019756"/>
                <a:gridCol w="1112459"/>
                <a:gridCol w="995532"/>
              </a:tblGrid>
              <a:tr h="368065">
                <a:tc rowSpan="2">
                  <a:txBody>
                    <a:bodyPr/>
                    <a:lstStyle/>
                    <a:p>
                      <a:pPr algn="ctr"/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0806" marR="100806" marT="50408" marB="5040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2018 </a:t>
                      </a:r>
                      <a:r>
                        <a:rPr lang="ru-RU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ru-RU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отчет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0806" marR="100806" marT="50408" marB="50408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2019</a:t>
                      </a:r>
                      <a:endParaRPr lang="ru-RU" sz="18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оценка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0806" marR="100806" marT="50408" marB="50408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sz="17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408" marB="50408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2020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0806" marR="100806" marT="50408" marB="5040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2021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0806" marR="100806" marT="50408" marB="5040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2022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0806" marR="100806" marT="50408" marB="50408">
                    <a:noFill/>
                  </a:tcPr>
                </a:tc>
              </a:tr>
              <a:tr h="41249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00"/>
                          </a:solidFill>
                          <a:latin typeface="Calibri" pitchFamily="34" charset="0"/>
                          <a:cs typeface="Calibri" pitchFamily="34" charset="0"/>
                        </a:rPr>
                        <a:t>Валовой</a:t>
                      </a:r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00"/>
                          </a:solidFill>
                          <a:latin typeface="Calibri" pitchFamily="34" charset="0"/>
                          <a:cs typeface="Calibri" pitchFamily="34" charset="0"/>
                        </a:rPr>
                        <a:t> внутренний продукт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0806" marR="100806" marT="50408" marB="5040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</a:tr>
              <a:tr h="66419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00"/>
                          </a:solidFill>
                          <a:latin typeface="Calibri" pitchFamily="34" charset="0"/>
                          <a:cs typeface="Calibri" pitchFamily="34" charset="0"/>
                        </a:rPr>
                        <a:t>Индекс промышленного производства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0806" marR="100806" marT="50408" marB="5040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129,2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102,4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102,9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</a:tr>
              <a:tr h="66419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00"/>
                          </a:solidFill>
                          <a:latin typeface="Calibri" pitchFamily="34" charset="0"/>
                          <a:cs typeface="Calibri" pitchFamily="34" charset="0"/>
                        </a:rPr>
                        <a:t>Темп роста продукции сельского хозяйства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0806" marR="100806" marT="50408" marB="5040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123,6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110,3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107,0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106,9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</a:tr>
              <a:tr h="94474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00"/>
                          </a:solidFill>
                          <a:latin typeface="Calibri" pitchFamily="34" charset="0"/>
                          <a:cs typeface="Calibri" pitchFamily="34" charset="0"/>
                        </a:rPr>
                        <a:t>Инвестиции в основной капитал за счет всех источников финансирования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0806" marR="100806" marT="50408" marB="5040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</a:tr>
              <a:tr h="64908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00"/>
                          </a:solidFill>
                          <a:latin typeface="Calibri" pitchFamily="34" charset="0"/>
                          <a:cs typeface="Calibri" pitchFamily="34" charset="0"/>
                        </a:rPr>
                        <a:t>Оборот розничной торговли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0806" marR="100806" marT="50408" marB="5040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105,0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102,4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</a:tr>
              <a:tr h="66419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00"/>
                          </a:solidFill>
                          <a:latin typeface="Calibri" pitchFamily="34" charset="0"/>
                          <a:cs typeface="Calibri" pitchFamily="34" charset="0"/>
                        </a:rPr>
                        <a:t>Индекс потребительских цен </a:t>
                      </a:r>
                      <a:b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00"/>
                          </a:solidFill>
                          <a:latin typeface="Calibri" pitchFamily="34" charset="0"/>
                          <a:cs typeface="Calibri" pitchFamily="34" charset="0"/>
                        </a:rPr>
                        <a:t>(декабрь к декабрю)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0806" marR="100806" marT="50408" marB="5040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</a:tr>
              <a:tr h="66419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00"/>
                          </a:solidFill>
                          <a:latin typeface="Calibri" pitchFamily="34" charset="0"/>
                          <a:cs typeface="Calibri" pitchFamily="34" charset="0"/>
                        </a:rPr>
                        <a:t>Реальные располагаемые доходы населения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0806" marR="100806" marT="50408" marB="5040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108,3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101,4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</a:tr>
              <a:tr h="419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3300"/>
                          </a:solidFill>
                          <a:latin typeface="Calibri" pitchFamily="34" charset="0"/>
                          <a:cs typeface="Calibri" pitchFamily="34" charset="0"/>
                        </a:rPr>
                        <a:t>Реальная заработная плата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33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0806" marR="100806" marT="50408" marB="5040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109,0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101,9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2" marB="0" anchor="ctr"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295896" y="136525"/>
            <a:ext cx="8784728" cy="10493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94330"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Сценарные условия развития экономики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Знаменского района Орловской области</a:t>
            </a:r>
            <a:r>
              <a:rPr lang="ru-RU" sz="2000" b="1" dirty="0">
                <a:solidFill>
                  <a:srgbClr val="003300"/>
                </a:solidFill>
              </a:rPr>
              <a:t/>
            </a:r>
            <a:br>
              <a:rPr lang="ru-RU" sz="2000" b="1" dirty="0">
                <a:solidFill>
                  <a:srgbClr val="003300"/>
                </a:solidFill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(динамика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% к предыдущему году)</a:t>
            </a: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732838" y="1493838"/>
            <a:ext cx="188134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9" descr="flag_russia.jpg"/>
          <p:cNvPicPr>
            <a:picLocks noChangeAspect="1"/>
          </p:cNvPicPr>
          <p:nvPr/>
        </p:nvPicPr>
        <p:blipFill>
          <a:blip r:embed="rId4"/>
          <a:srcRect l="9920" r="5766"/>
          <a:stretch>
            <a:fillRect/>
          </a:stretch>
        </p:blipFill>
        <p:spPr bwMode="auto">
          <a:xfrm>
            <a:off x="214313" y="136525"/>
            <a:ext cx="132556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1539875" y="236538"/>
            <a:ext cx="83581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algn="ctr" defTabSz="99433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shade val="75000"/>
                  </a:schemeClr>
                </a:solidFill>
                <a:latin typeface="+mn-lt"/>
                <a:ea typeface="+mj-ea"/>
                <a:cs typeface="+mj-cs"/>
              </a:rPr>
              <a:t>«Программная» структура бюджета Знаменского муниципального района на </a:t>
            </a:r>
            <a:r>
              <a:rPr lang="ru-RU" sz="2400" b="1" dirty="0" smtClean="0">
                <a:solidFill>
                  <a:schemeClr val="accent3">
                    <a:shade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2020</a:t>
            </a:r>
            <a:r>
              <a:rPr lang="ru-RU" sz="2400" b="1" dirty="0" smtClean="0">
                <a:solidFill>
                  <a:schemeClr val="accent3">
                    <a:shade val="7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chemeClr val="accent3">
                    <a:shade val="75000"/>
                  </a:schemeClr>
                </a:solidFill>
                <a:latin typeface="+mn-lt"/>
                <a:ea typeface="+mj-ea"/>
                <a:cs typeface="+mj-cs"/>
              </a:rPr>
              <a:t>год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551187"/>
              </p:ext>
            </p:extLst>
          </p:nvPr>
        </p:nvGraphicFramePr>
        <p:xfrm>
          <a:off x="236538" y="1724026"/>
          <a:ext cx="9608163" cy="5388944"/>
        </p:xfrm>
        <a:graphic>
          <a:graphicData uri="http://schemas.openxmlformats.org/drawingml/2006/table">
            <a:tbl>
              <a:tblPr/>
              <a:tblGrid>
                <a:gridCol w="588932"/>
                <a:gridCol w="7451582"/>
                <a:gridCol w="1567649"/>
              </a:tblGrid>
              <a:tr h="2813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5557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Обеспечение безопасности дорожного движения на территории Знаменского района Орловской области»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7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«Развитие предпринимательства и деловой активности в Знаменском районе Орловской области»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57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«Профилактика правонарушений и борьба с преступностью в Знаменском районе на 2019-2021 годы»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7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Обеспечение содержания, обслуживания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распоряжения объектами муниципальной собственности Знаменского района Орловской области»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385,0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47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«Управление муниципальными финансами Знаменского района»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1987,4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7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8.1.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1 «Содействие повышению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качества управления  муниципальными финансами в Знаменском районе»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0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8.2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 «Межбюджетные отношения в Знаменском района»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1807,4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57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системы комплексной безопасности в Знаменском районе Орловской области на 2018-2021 годы»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57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«Ремонт автомобильных дорог общего пользования местного значения на территории Знаменского района на 2017-2020 годы»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11362,8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17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3848" name="TextBox 6"/>
          <p:cNvSpPr txBox="1">
            <a:spLocks noChangeArrowheads="1"/>
          </p:cNvSpPr>
          <p:nvPr/>
        </p:nvSpPr>
        <p:spPr bwMode="auto">
          <a:xfrm>
            <a:off x="8583613" y="1338263"/>
            <a:ext cx="1417637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33849" name="Picture 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136525"/>
            <a:ext cx="1143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1539875" y="236538"/>
            <a:ext cx="83581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algn="ctr" defTabSz="99433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«Программная» структура бюджета Знаменского муниципального района на </a:t>
            </a:r>
            <a:r>
              <a:rPr lang="ru-RU" sz="2400" b="1" dirty="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2020</a:t>
            </a:r>
            <a:r>
              <a:rPr lang="ru-RU" sz="2400" b="1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год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2957"/>
              </p:ext>
            </p:extLst>
          </p:nvPr>
        </p:nvGraphicFramePr>
        <p:xfrm>
          <a:off x="215776" y="1724028"/>
          <a:ext cx="9628960" cy="5720601"/>
        </p:xfrm>
        <a:graphic>
          <a:graphicData uri="http://schemas.openxmlformats.org/drawingml/2006/table">
            <a:tbl>
              <a:tblPr/>
              <a:tblGrid>
                <a:gridCol w="441798"/>
                <a:gridCol w="7599045"/>
                <a:gridCol w="1588117"/>
              </a:tblGrid>
              <a:tr h="2729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8052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«Защита  окружающей среды и населения от негативного воздействия отходов производства и потребления улучшение экологического состояния территории Знаменского района на 2019-2022 годы»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9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«Капитальный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ремонт общего имущества в многоквартирных домах на территории Знаменского района Орловской области»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93,5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«Энергосбережение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повышение энергетической эффективности в Знаменском районе Орловской области на 2017-2020 годы»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29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«Обеспечение жильем молодых семей» Знаменского района Орловской области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392,5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52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«Комплексные меры противодействия злоупотреблению наркотическими средствами и их незаконному обороту на 2014-2020 годы»</a:t>
                      </a:r>
                    </a:p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052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пассажирского транспорта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общего пользования Знаменского района Орловской области»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052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«Комплексное развитие сельских территории Знаменского  района Орловской области»</a:t>
                      </a:r>
                    </a:p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1084,2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1921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868" name="TextBox 6"/>
          <p:cNvSpPr txBox="1">
            <a:spLocks noChangeArrowheads="1"/>
          </p:cNvSpPr>
          <p:nvPr/>
        </p:nvSpPr>
        <p:spPr bwMode="auto">
          <a:xfrm>
            <a:off x="8583613" y="1338263"/>
            <a:ext cx="1417637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pic>
        <p:nvPicPr>
          <p:cNvPr id="34869" name="Picture 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136525"/>
            <a:ext cx="1143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1539875" y="236538"/>
            <a:ext cx="83581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algn="ctr" defTabSz="99433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«Программная» структура бюджета Знаменского муниципального района на </a:t>
            </a:r>
            <a:r>
              <a:rPr lang="ru-RU" sz="2400" b="1" dirty="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2020</a:t>
            </a:r>
            <a:r>
              <a:rPr lang="ru-RU" sz="2400" b="1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год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707617"/>
              </p:ext>
            </p:extLst>
          </p:nvPr>
        </p:nvGraphicFramePr>
        <p:xfrm>
          <a:off x="182562" y="2052208"/>
          <a:ext cx="9636227" cy="4968783"/>
        </p:xfrm>
        <a:graphic>
          <a:graphicData uri="http://schemas.openxmlformats.org/drawingml/2006/table">
            <a:tbl>
              <a:tblPr/>
              <a:tblGrid>
                <a:gridCol w="442132"/>
                <a:gridCol w="7604779"/>
                <a:gridCol w="1589316"/>
              </a:tblGrid>
              <a:tr h="451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202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18.</a:t>
                      </a: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«Содействие занятости населения Знаменского района Орловской области 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6081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Непрограммная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часть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бюджета муниципального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20377,1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8984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88984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804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88984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4" marR="7074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5896" name="TextBox 6"/>
          <p:cNvSpPr txBox="1">
            <a:spLocks noChangeArrowheads="1"/>
          </p:cNvSpPr>
          <p:nvPr/>
        </p:nvSpPr>
        <p:spPr bwMode="auto">
          <a:xfrm>
            <a:off x="8583613" y="1338263"/>
            <a:ext cx="1417637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pic>
        <p:nvPicPr>
          <p:cNvPr id="35897" name="Picture 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136525"/>
            <a:ext cx="1143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951526"/>
              </p:ext>
            </p:extLst>
          </p:nvPr>
        </p:nvGraphicFramePr>
        <p:xfrm>
          <a:off x="307258" y="1424842"/>
          <a:ext cx="9740900" cy="5526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Worksheet" r:id="rId4" imgW="10306131" imgH="5629221" progId="Excel.Sheet.8">
                  <p:embed/>
                </p:oleObj>
              </mc:Choice>
              <mc:Fallback>
                <p:oleObj name="Worksheet" r:id="rId4" imgW="10306131" imgH="5629221" progId="Excel.Shee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58" y="1424842"/>
                        <a:ext cx="9740900" cy="55265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563" y="136525"/>
            <a:ext cx="1143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27944" y="30743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4330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3">
                    <a:shade val="75000"/>
                  </a:schemeClr>
                </a:solidFill>
              </a:rPr>
              <a:t>СТРУКТУРА ФИНАНСОВОЙ ПОМОЩИ БЮДЖЕТАМ СЕЛЬСКИХ ПОСЕЛЕНИЙ В 2020 году</a:t>
            </a:r>
            <a:endParaRPr lang="ru-RU" sz="1800" b="1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/>
        </p:nvGraphicFramePr>
        <p:xfrm>
          <a:off x="1039783" y="4495012"/>
          <a:ext cx="6357983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Овал 7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2065338"/>
            <a:ext cx="97663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5438" y="180232"/>
            <a:ext cx="9429750" cy="34583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chemeClr val="accent3">
                    <a:shade val="75000"/>
                  </a:schemeClr>
                </a:solidFill>
              </a:rPr>
              <a:t>СТРУКТУРА МУНИЦИПАЛЬНОГО</a:t>
            </a:r>
            <a:br>
              <a:rPr lang="ru-RU" sz="2500" b="1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ru-RU" sz="2500" b="1" dirty="0" smtClean="0">
                <a:solidFill>
                  <a:schemeClr val="accent3">
                    <a:shade val="75000"/>
                  </a:schemeClr>
                </a:solidFill>
              </a:rPr>
              <a:t>ДОЛГА БЮДЖЕТА ЗНАМЕНСКОГО РАЙОНА </a:t>
            </a:r>
            <a:br>
              <a:rPr lang="ru-RU" sz="2500" b="1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ru-RU" sz="2500" b="1" dirty="0" smtClean="0">
                <a:solidFill>
                  <a:schemeClr val="accent3">
                    <a:shade val="75000"/>
                  </a:schemeClr>
                </a:solidFill>
              </a:rPr>
              <a:t>   </a:t>
            </a:r>
            <a:r>
              <a:rPr lang="ru-RU" sz="3000" b="1" dirty="0" smtClean="0">
                <a:solidFill>
                  <a:schemeClr val="accent3">
                    <a:shade val="75000"/>
                  </a:schemeClr>
                </a:solidFill>
                <a:latin typeface="+mn-lt"/>
                <a:cs typeface="Times New Roman" pitchFamily="18" charset="0"/>
              </a:rPr>
              <a:t>0,0 тыс.</a:t>
            </a:r>
            <a:r>
              <a:rPr lang="ru-RU" sz="3000" b="1" dirty="0" smtClean="0">
                <a:solidFill>
                  <a:schemeClr val="accent3">
                    <a:shade val="75000"/>
                  </a:schemeClr>
                </a:solidFill>
                <a:cs typeface="Times New Roman" pitchFamily="18" charset="0"/>
              </a:rPr>
              <a:t>рублей</a:t>
            </a:r>
            <a:endParaRPr lang="ru-RU" sz="3000" b="1" dirty="0">
              <a:solidFill>
                <a:schemeClr val="accent3">
                  <a:shade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6870" name="Рисунок 4" descr="6765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3" y="180232"/>
            <a:ext cx="2382837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575815" y="4561633"/>
            <a:ext cx="90010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eorgia" pitchFamily="18" charset="0"/>
              </a:rPr>
              <a:t>Предельный объем муниципального долга  Знаменского района на </a:t>
            </a:r>
            <a:r>
              <a:rPr lang="ru-RU" dirty="0" smtClean="0">
                <a:latin typeface="Georgia" pitchFamily="18" charset="0"/>
              </a:rPr>
              <a:t>20</a:t>
            </a:r>
            <a:r>
              <a:rPr lang="en-US" dirty="0" smtClean="0">
                <a:latin typeface="Georgia" pitchFamily="18" charset="0"/>
              </a:rPr>
              <a:t>20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год равен   0 (нулю)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36538" y="7010400"/>
            <a:ext cx="9607550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1" name="Рисунок 9" descr="97322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14313"/>
            <a:ext cx="151606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Заголовок 1"/>
          <p:cNvSpPr>
            <a:spLocks noGrp="1"/>
          </p:cNvSpPr>
          <p:nvPr>
            <p:ph type="title"/>
          </p:nvPr>
        </p:nvSpPr>
        <p:spPr>
          <a:xfrm>
            <a:off x="314325" y="314325"/>
            <a:ext cx="9409113" cy="838200"/>
          </a:xfrm>
        </p:spPr>
        <p:txBody>
          <a:bodyPr/>
          <a:lstStyle/>
          <a:p>
            <a:r>
              <a:rPr lang="ru-RU" b="1" smtClean="0"/>
              <a:t>ГЛОССАРИЙ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7163" y="1350963"/>
            <a:ext cx="9766300" cy="6103937"/>
          </a:xfrm>
          <a:prstGeom prst="rect">
            <a:avLst/>
          </a:prstGeom>
          <a:noFill/>
        </p:spPr>
        <p:txBody>
          <a:bodyPr lIns="100803" tIns="50402" rIns="100803" bIns="50402">
            <a:spAutoFit/>
          </a:bodyPr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70C0"/>
                </a:solidFill>
                <a:latin typeface="+mn-lt"/>
              </a:rPr>
              <a:t>А</a:t>
            </a:r>
          </a:p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latin typeface="+mn-lt"/>
              </a:rPr>
              <a:t>Администратор доходов бюджета </a:t>
            </a:r>
          </a:p>
          <a:p>
            <a:pPr algn="just"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+mn-lt"/>
              </a:rPr>
              <a:t>Орган государственной власти (местного самоуправления), орган управления государственным внебюджетным фондом, Центральный банк Российской Федерации, казенное учреждение, осуществляющий(ее): - контроль за правильностью исчисления, - полнотой и своевременностью уплаты, - начисление, - учет, - взыскание, - принятие решений о возврате (зачете) излишне уплаченных (взысканных) платежей, пеней и штрафов по ним, являющихся доходами бюджетов бюджетной системы РФ.</a:t>
            </a:r>
          </a:p>
          <a:p>
            <a:pPr algn="just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latin typeface="+mn-lt"/>
            </a:endParaRPr>
          </a:p>
          <a:p>
            <a:pPr algn="just"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latin typeface="+mn-lt"/>
              </a:rPr>
              <a:t>Администратор источников финансирования дефицита бюджета </a:t>
            </a:r>
            <a:r>
              <a:rPr lang="ru-RU" sz="1800" dirty="0">
                <a:latin typeface="+mn-lt"/>
              </a:rPr>
              <a:t>Орган государственной власти (местного самоуправления), орган управления государственным внебюджетным фондом, иная организация, имеющий(</a:t>
            </a:r>
            <a:r>
              <a:rPr lang="ru-RU" sz="1800" dirty="0" err="1">
                <a:latin typeface="+mn-lt"/>
              </a:rPr>
              <a:t>ая</a:t>
            </a:r>
            <a:r>
              <a:rPr lang="ru-RU" sz="1800" dirty="0">
                <a:latin typeface="+mn-lt"/>
              </a:rPr>
              <a:t>) право осуществлять операции с источниками финансирования дефицита бюджета.</a:t>
            </a:r>
          </a:p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latin typeface="+mn-lt"/>
            </a:endParaRPr>
          </a:p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70C0"/>
                </a:solidFill>
                <a:latin typeface="+mn-lt"/>
              </a:rPr>
              <a:t>Б </a:t>
            </a:r>
          </a:p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latin typeface="+mn-lt"/>
              </a:rPr>
              <a:t>Бюджет </a:t>
            </a:r>
          </a:p>
          <a:p>
            <a:pPr marL="378013" indent="-378013" algn="just" defTabSz="99433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800" dirty="0">
                <a:latin typeface="+mn-lt"/>
              </a:rPr>
              <a:t>Фонд денежных средств, предназначенный для финансирования функций государства (федеральный и региональный уровень) и местного самоуправления (местный уровень). </a:t>
            </a:r>
          </a:p>
          <a:p>
            <a:pPr marL="378013" indent="-378013" algn="just"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+mn-lt"/>
              </a:rPr>
              <a:t>2.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управления.</a:t>
            </a:r>
          </a:p>
          <a:p>
            <a:pPr algn="just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9" descr="97322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14313"/>
            <a:ext cx="151606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>
          <a:xfrm>
            <a:off x="314325" y="314325"/>
            <a:ext cx="9409113" cy="838200"/>
          </a:xfrm>
        </p:spPr>
        <p:txBody>
          <a:bodyPr/>
          <a:lstStyle/>
          <a:p>
            <a:r>
              <a:rPr lang="ru-RU" b="1" smtClean="0"/>
              <a:t>ГЛОССАРИЙ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7163" y="1581150"/>
            <a:ext cx="9766300" cy="5518150"/>
          </a:xfrm>
          <a:prstGeom prst="rect">
            <a:avLst/>
          </a:prstGeom>
          <a:noFill/>
        </p:spPr>
        <p:txBody>
          <a:bodyPr lIns="100803" tIns="50402" rIns="100803" bIns="50402">
            <a:spAutoFit/>
          </a:bodyPr>
          <a:lstStyle/>
          <a:p>
            <a:pPr algn="just"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latin typeface="+mn-lt"/>
              </a:rPr>
              <a:t>Бюджет консолидированный </a:t>
            </a:r>
          </a:p>
          <a:p>
            <a:pPr algn="just"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+mn-lt"/>
              </a:rPr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фондов). Консолидированным может быть бюджет на местном уровне (свод бюджета муниципального образования и бюджетов входящих в него поселений), региональном (свод бюджета субъекта Российской Федерации и бюджетов входящих в него муниципальных образований), федеральном (свод всех бюджетов бюджетной системы Российской Федерации).</a:t>
            </a:r>
            <a:r>
              <a:rPr lang="ru-RU" sz="1800" b="1" dirty="0">
                <a:latin typeface="+mn-lt"/>
              </a:rPr>
              <a:t> </a:t>
            </a:r>
          </a:p>
          <a:p>
            <a:pPr algn="just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b="1" dirty="0">
              <a:latin typeface="+mn-lt"/>
            </a:endParaRPr>
          </a:p>
          <a:p>
            <a:pPr algn="just"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latin typeface="+mn-lt"/>
              </a:rPr>
              <a:t>Бюджет муниципального образования </a:t>
            </a:r>
          </a:p>
          <a:p>
            <a:pPr marL="378013" indent="-378013" algn="just" defTabSz="99433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800" dirty="0">
                <a:latin typeface="+mn-lt"/>
              </a:rPr>
              <a:t>Фонд денежных средств, предназначенный для финансирования функций, отнесенных к предметам ведения местного самоуправления. </a:t>
            </a:r>
          </a:p>
          <a:p>
            <a:pPr marL="378013" indent="-378013" algn="just" defTabSz="99433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800" dirty="0">
                <a:latin typeface="+mn-lt"/>
              </a:rPr>
              <a:t>Основной финансовый документ муниципального образования, поселения на текущий             финансовый год, принимаемый представительным органом местного самоуправления.</a:t>
            </a:r>
          </a:p>
          <a:p>
            <a:pPr algn="just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latin typeface="+mn-lt"/>
            </a:endParaRPr>
          </a:p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latin typeface="+mn-lt"/>
              </a:rPr>
              <a:t>Бюджетная классификация</a:t>
            </a:r>
          </a:p>
          <a:p>
            <a:pPr algn="just"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+mn-lt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 </a:t>
            </a:r>
          </a:p>
          <a:p>
            <a:pPr marL="378013" indent="-378013" algn="just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9" descr="97322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14313"/>
            <a:ext cx="151606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314325" y="314325"/>
            <a:ext cx="9409113" cy="838200"/>
          </a:xfrm>
        </p:spPr>
        <p:txBody>
          <a:bodyPr/>
          <a:lstStyle/>
          <a:p>
            <a:r>
              <a:rPr lang="ru-RU" b="1" smtClean="0"/>
              <a:t>ГЛОССАРИЙ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157163" y="1589088"/>
            <a:ext cx="9766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r>
              <a:rPr lang="ru-RU" sz="1800" b="1">
                <a:latin typeface="Georgia" pitchFamily="18" charset="0"/>
              </a:rPr>
              <a:t>Бюджетная роспись </a:t>
            </a:r>
          </a:p>
          <a:p>
            <a:pPr algn="just"/>
            <a:r>
              <a:rPr lang="ru-RU" sz="1800">
                <a:latin typeface="Georgia" pitchFamily="18" charset="0"/>
              </a:rPr>
              <a:t>Документ, который составляется и ведется: - Главным распорядителем бюджетных средств – в целях исполнения бюджета в части расходов; - Главным администратором источников финансирования дефицита бюджета - в целях исполнения бюджета в части источников финансирования дефицита бюджета.</a:t>
            </a:r>
          </a:p>
          <a:p>
            <a:endParaRPr lang="ru-RU" sz="600">
              <a:latin typeface="Georgia" pitchFamily="18" charset="0"/>
            </a:endParaRPr>
          </a:p>
          <a:p>
            <a:r>
              <a:rPr lang="ru-RU" sz="1800" b="1">
                <a:latin typeface="Georgia" pitchFamily="18" charset="0"/>
              </a:rPr>
              <a:t>Бюджетная система Российской Федерации </a:t>
            </a:r>
          </a:p>
          <a:p>
            <a:r>
              <a:rPr lang="ru-RU" sz="1800">
                <a:latin typeface="Georgia" pitchFamily="18" charset="0"/>
              </a:rPr>
              <a:t>Совокупность всех бюджетов в РФ: федерального, региональных, местных, государственных внебюджетных фондов. </a:t>
            </a:r>
          </a:p>
          <a:p>
            <a:endParaRPr lang="ru-RU" sz="600">
              <a:latin typeface="Georgia" pitchFamily="18" charset="0"/>
            </a:endParaRPr>
          </a:p>
          <a:p>
            <a:r>
              <a:rPr lang="ru-RU" sz="1800" b="1">
                <a:latin typeface="Georgia" pitchFamily="18" charset="0"/>
              </a:rPr>
              <a:t>Бюджетная смета </a:t>
            </a:r>
          </a:p>
          <a:p>
            <a:pPr algn="just"/>
            <a:r>
              <a:rPr lang="ru-RU" sz="1800">
                <a:latin typeface="Georgia" pitchFamily="18" charset="0"/>
              </a:rPr>
              <a:t>Документ, устанавливающий лимиты бюджетных обязательств казенного учреждения. Бюджетная смета представлена в разрезе кодов бюджетной классификации расходов. </a:t>
            </a:r>
          </a:p>
          <a:p>
            <a:pPr algn="just"/>
            <a:endParaRPr lang="ru-RU" sz="600">
              <a:latin typeface="Georgia" pitchFamily="18" charset="0"/>
            </a:endParaRPr>
          </a:p>
          <a:p>
            <a:r>
              <a:rPr lang="ru-RU" sz="1800" b="1">
                <a:latin typeface="Georgia" pitchFamily="18" charset="0"/>
              </a:rPr>
              <a:t>Бюджетное обязательство </a:t>
            </a:r>
          </a:p>
          <a:p>
            <a:r>
              <a:rPr lang="ru-RU" sz="1800">
                <a:latin typeface="Georgia" pitchFamily="18" charset="0"/>
              </a:rPr>
              <a:t>Расходные обязательства, подлежащие исполнению в соответствующем финансовом году. </a:t>
            </a:r>
          </a:p>
          <a:p>
            <a:endParaRPr lang="ru-RU" sz="600">
              <a:latin typeface="Georgia" pitchFamily="18" charset="0"/>
            </a:endParaRPr>
          </a:p>
          <a:p>
            <a:r>
              <a:rPr lang="ru-RU" sz="1800" b="1">
                <a:latin typeface="Georgia" pitchFamily="18" charset="0"/>
              </a:rPr>
              <a:t>Бюджетные ассигнования </a:t>
            </a:r>
          </a:p>
          <a:p>
            <a:r>
              <a:rPr lang="ru-RU" sz="1800">
                <a:latin typeface="Georgia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endParaRPr lang="ru-RU" sz="60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9" descr="97322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14313"/>
            <a:ext cx="151606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314325" y="314325"/>
            <a:ext cx="9409113" cy="838200"/>
          </a:xfrm>
        </p:spPr>
        <p:txBody>
          <a:bodyPr/>
          <a:lstStyle/>
          <a:p>
            <a:r>
              <a:rPr lang="ru-RU" b="1" smtClean="0"/>
              <a:t>ГЛОССАРИЙ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7163" y="1581150"/>
            <a:ext cx="9766300" cy="5826125"/>
          </a:xfrm>
          <a:prstGeom prst="rect">
            <a:avLst/>
          </a:prstGeom>
          <a:noFill/>
        </p:spPr>
        <p:txBody>
          <a:bodyPr lIns="100803" tIns="50402" rIns="100803" bIns="50402">
            <a:spAutoFit/>
          </a:bodyPr>
          <a:lstStyle/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latin typeface="+mn-lt"/>
              </a:rPr>
              <a:t>Бюджетный процесс </a:t>
            </a:r>
          </a:p>
          <a:p>
            <a:pPr algn="just"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+mn-lt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r>
              <a:rPr lang="ru-RU" sz="1800" b="1" dirty="0">
                <a:latin typeface="+mn-lt"/>
              </a:rPr>
              <a:t>.</a:t>
            </a:r>
          </a:p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latin typeface="+mn-lt"/>
            </a:endParaRPr>
          </a:p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latin typeface="+mn-lt"/>
              </a:rPr>
              <a:t>Бюджет субъекта Российской Федерации </a:t>
            </a:r>
          </a:p>
          <a:p>
            <a:pPr marL="378013" indent="-378013" algn="just" defTabSz="99433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800" dirty="0">
                <a:latin typeface="+mn-lt"/>
              </a:rPr>
              <a:t>Фонд денежных средств субъекта РФ. Бюджет субъекта РФ может быть: - собственно    бюджет региона – фонд денежных средств, предназначенный для финансирования функций, отнесенных к предметам ведения субъекта РФ; - консолидированный – включает в себя бюджет региона и бюджеты муниципальных образований, входящих в состав данного региона. </a:t>
            </a:r>
          </a:p>
          <a:p>
            <a:pPr marL="378013" indent="-378013" algn="just" defTabSz="99433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800" dirty="0">
                <a:latin typeface="+mn-lt"/>
              </a:rPr>
              <a:t>Основной финансовый документ региона на текущий финансовый год, имеющий силу закона.</a:t>
            </a:r>
          </a:p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latin typeface="+mn-lt"/>
            </a:endParaRPr>
          </a:p>
          <a:p>
            <a:pPr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latin typeface="+mn-lt"/>
              </a:rPr>
              <a:t>Бюджет федеральный </a:t>
            </a:r>
          </a:p>
          <a:p>
            <a:pPr marL="378013" indent="-378013" algn="just" defTabSz="99433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800" dirty="0">
                <a:latin typeface="+mn-lt"/>
              </a:rPr>
              <a:t>Фонд денежных средств, предназначенный для финансирования функций, отнесенных к предметам ведения государства. </a:t>
            </a:r>
          </a:p>
          <a:p>
            <a:pPr marL="378013" indent="-378013" algn="just" defTabSz="99433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800" dirty="0">
                <a:latin typeface="+mn-lt"/>
              </a:rPr>
              <a:t>Основной финансовый документ страны на текущий финансовый год, имеющий силу закона. </a:t>
            </a:r>
          </a:p>
          <a:p>
            <a:pPr marL="378013" indent="-378013" algn="just" defTabSz="99433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algn="just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9" descr="97322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14313"/>
            <a:ext cx="151606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Заголовок 1"/>
          <p:cNvSpPr>
            <a:spLocks noGrp="1"/>
          </p:cNvSpPr>
          <p:nvPr>
            <p:ph type="title"/>
          </p:nvPr>
        </p:nvSpPr>
        <p:spPr>
          <a:xfrm>
            <a:off x="314325" y="314325"/>
            <a:ext cx="9409113" cy="838200"/>
          </a:xfrm>
        </p:spPr>
        <p:txBody>
          <a:bodyPr/>
          <a:lstStyle/>
          <a:p>
            <a:r>
              <a:rPr lang="ru-RU" b="1" smtClean="0"/>
              <a:t>ГЛОССАРИЙ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157163" y="1581150"/>
            <a:ext cx="97663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r>
              <a:rPr lang="ru-RU" sz="1800" b="1">
                <a:solidFill>
                  <a:srgbClr val="0070C0"/>
                </a:solidFill>
                <a:latin typeface="Georgia" pitchFamily="18" charset="0"/>
              </a:rPr>
              <a:t>В</a:t>
            </a:r>
          </a:p>
          <a:p>
            <a:r>
              <a:rPr lang="ru-RU" sz="1800" b="1">
                <a:latin typeface="Georgia" pitchFamily="18" charset="0"/>
              </a:rPr>
              <a:t>Ведомственная структура расходов бюджета </a:t>
            </a:r>
          </a:p>
          <a:p>
            <a:pPr algn="just"/>
            <a:r>
              <a:rPr lang="ru-RU" sz="1800">
                <a:latin typeface="Georgia" pitchFamily="18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видам расходов бюджетной классификации Российской Федерации. </a:t>
            </a:r>
          </a:p>
          <a:p>
            <a:endParaRPr lang="ru-RU" sz="600">
              <a:latin typeface="Georgia" pitchFamily="18" charset="0"/>
            </a:endParaRPr>
          </a:p>
          <a:p>
            <a:r>
              <a:rPr lang="ru-RU" sz="1800" b="1">
                <a:latin typeface="Georgia" pitchFamily="18" charset="0"/>
              </a:rPr>
              <a:t>Внешний долг </a:t>
            </a:r>
          </a:p>
          <a:p>
            <a:pPr algn="just"/>
            <a:r>
              <a:rPr lang="ru-RU" sz="1800">
                <a:latin typeface="Georgia" pitchFamily="18" charset="0"/>
              </a:rPr>
              <a:t>Долг, выраженный в иностранной валюте. В объем внешнего долга не включается долг субъектов РФ и муниципальных образований перед Российской Федерацией, выраженный в иностранной валюте. </a:t>
            </a:r>
          </a:p>
          <a:p>
            <a:endParaRPr lang="ru-RU" sz="600">
              <a:latin typeface="Georgia" pitchFamily="18" charset="0"/>
            </a:endParaRPr>
          </a:p>
          <a:p>
            <a:r>
              <a:rPr lang="ru-RU" sz="1800" b="1">
                <a:latin typeface="Georgia" pitchFamily="18" charset="0"/>
              </a:rPr>
              <a:t>Внутренний долг </a:t>
            </a:r>
          </a:p>
          <a:p>
            <a:pPr algn="just"/>
            <a:r>
              <a:rPr lang="ru-RU" sz="1800">
                <a:latin typeface="Georgia" pitchFamily="18" charset="0"/>
              </a:rPr>
              <a:t>Долг, выраженный в валюте РФ (рублях), а также долг субъектов РФ и муниципальных образований перед Российской Федерацией, выраженный в иностранной валюте. </a:t>
            </a:r>
          </a:p>
          <a:p>
            <a:endParaRPr lang="ru-RU" sz="600">
              <a:latin typeface="Georgia" pitchFamily="18" charset="0"/>
            </a:endParaRPr>
          </a:p>
          <a:p>
            <a:r>
              <a:rPr lang="ru-RU" sz="1800" b="1">
                <a:solidFill>
                  <a:srgbClr val="0070C0"/>
                </a:solidFill>
                <a:latin typeface="Georgia" pitchFamily="18" charset="0"/>
              </a:rPr>
              <a:t>Г</a:t>
            </a:r>
            <a:r>
              <a:rPr lang="ru-RU" sz="1800" b="1">
                <a:latin typeface="Georgia" pitchFamily="18" charset="0"/>
              </a:rPr>
              <a:t> </a:t>
            </a:r>
          </a:p>
          <a:p>
            <a:r>
              <a:rPr lang="ru-RU" sz="1800" b="1">
                <a:latin typeface="Georgia" pitchFamily="18" charset="0"/>
              </a:rPr>
              <a:t>Главный администратор доходов бюджета </a:t>
            </a:r>
          </a:p>
          <a:p>
            <a:pPr algn="just"/>
            <a:r>
              <a:rPr lang="ru-RU" sz="1800">
                <a:latin typeface="Georgia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Центральный банк Российской Федерации, казенное учреждение, имеющий(ее) в своем ведении администраторов доходов бюджета.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8988"/>
            <a:ext cx="1008062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 txBox="1">
            <a:spLocks/>
          </p:cNvSpPr>
          <p:nvPr/>
        </p:nvSpPr>
        <p:spPr bwMode="auto">
          <a:xfrm>
            <a:off x="11113" y="1130300"/>
            <a:ext cx="98869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 anchor="ctr"/>
          <a:lstStyle/>
          <a:p>
            <a:pPr algn="ctr" eaLnBrk="0" hangingPunct="0">
              <a:lnSpc>
                <a:spcPct val="90000"/>
              </a:lnSpc>
            </a:pPr>
            <a:r>
              <a:rPr lang="ru-RU" b="1" dirty="0" smtClean="0">
                <a:solidFill>
                  <a:srgbClr val="003300"/>
                </a:solidFill>
                <a:latin typeface="Calibri" pitchFamily="34" charset="0"/>
              </a:rPr>
              <a:t>Индекс промышленного производства</a:t>
            </a:r>
            <a:endParaRPr lang="ru-RU" b="1" dirty="0">
              <a:solidFill>
                <a:srgbClr val="003300"/>
              </a:solidFill>
              <a:latin typeface="Calibri" pitchFamily="34" charset="0"/>
            </a:endParaRPr>
          </a:p>
        </p:txBody>
      </p:sp>
      <p:graphicFrame>
        <p:nvGraphicFramePr>
          <p:cNvPr id="1026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226261"/>
              </p:ext>
            </p:extLst>
          </p:nvPr>
        </p:nvGraphicFramePr>
        <p:xfrm>
          <a:off x="142875" y="1874838"/>
          <a:ext cx="9723438" cy="540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Worksheet" r:id="rId4" imgW="9363197" imgH="6743594" progId="Excel.Sheet.8">
                  <p:embed/>
                </p:oleObj>
              </mc:Choice>
              <mc:Fallback>
                <p:oleObj name="Worksheet" r:id="rId4" imgW="9363197" imgH="6743594" progId="Excel.Shee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874838"/>
                        <a:ext cx="9723438" cy="5403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54125" y="350838"/>
            <a:ext cx="8572500" cy="8715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94330"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Показатели социально-экономического </a:t>
            </a:r>
          </a:p>
          <a:p>
            <a:pPr algn="ctr" defTabSz="994330"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развития Знаменского района Орловской области </a:t>
            </a:r>
          </a:p>
          <a:p>
            <a:pPr algn="just" defTabSz="994330"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1000125"/>
            <a:ext cx="97551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563" y="136525"/>
            <a:ext cx="1071562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36538" y="7010400"/>
            <a:ext cx="9607550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3011" name="Рисунок 9" descr="97322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14313"/>
            <a:ext cx="151606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Заголовок 1"/>
          <p:cNvSpPr>
            <a:spLocks noGrp="1"/>
          </p:cNvSpPr>
          <p:nvPr>
            <p:ph type="title"/>
          </p:nvPr>
        </p:nvSpPr>
        <p:spPr>
          <a:xfrm>
            <a:off x="314325" y="314325"/>
            <a:ext cx="9409113" cy="838200"/>
          </a:xfrm>
        </p:spPr>
        <p:txBody>
          <a:bodyPr/>
          <a:lstStyle/>
          <a:p>
            <a:r>
              <a:rPr lang="ru-RU" b="1" smtClean="0"/>
              <a:t>ГЛОССАРИЙ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Box 6"/>
          <p:cNvSpPr txBox="1">
            <a:spLocks noChangeArrowheads="1"/>
          </p:cNvSpPr>
          <p:nvPr/>
        </p:nvSpPr>
        <p:spPr bwMode="auto">
          <a:xfrm>
            <a:off x="157163" y="1417638"/>
            <a:ext cx="97663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r>
              <a:rPr lang="ru-RU" sz="1800" b="1">
                <a:latin typeface="Georgia" pitchFamily="18" charset="0"/>
              </a:rPr>
              <a:t>Главный администратор источников финансирования дефицита бюджета </a:t>
            </a:r>
          </a:p>
          <a:p>
            <a:r>
              <a:rPr lang="ru-RU" sz="1800">
                <a:latin typeface="Georgia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иная организация, имеющий(ая) в своем ведении администраторов источников финансирования дефицита бюджета. </a:t>
            </a:r>
          </a:p>
          <a:p>
            <a:endParaRPr lang="ru-RU" sz="600">
              <a:latin typeface="Georgia" pitchFamily="18" charset="0"/>
            </a:endParaRPr>
          </a:p>
          <a:p>
            <a:r>
              <a:rPr lang="ru-RU" sz="1800" b="1">
                <a:latin typeface="Georgia" pitchFamily="18" charset="0"/>
              </a:rPr>
              <a:t>Главный распорядитель бюджетных средств (ГРБС) </a:t>
            </a:r>
          </a:p>
          <a:p>
            <a:r>
              <a:rPr lang="ru-RU" sz="1800">
                <a:latin typeface="Georgia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 </a:t>
            </a:r>
          </a:p>
          <a:p>
            <a:endParaRPr lang="ru-RU" sz="600">
              <a:latin typeface="Georgia" pitchFamily="18" charset="0"/>
            </a:endParaRPr>
          </a:p>
          <a:p>
            <a:r>
              <a:rPr lang="ru-RU" sz="1800" b="1">
                <a:latin typeface="Georgia" pitchFamily="18" charset="0"/>
              </a:rPr>
              <a:t>Государственная или муниципальная гарантия </a:t>
            </a:r>
          </a:p>
          <a:p>
            <a:pPr algn="just"/>
            <a:r>
              <a:rPr lang="ru-RU" sz="1800">
                <a:latin typeface="Georgia" pitchFamily="18" charset="0"/>
              </a:rPr>
              <a:t>Вид долгового обязательства государства (муниципального образования). Предполагает обязанность государства (муниципального образования) уплатить кредитору (бенефициару) определенную денежную сумму за должника (принципала) за счет средств соответствующего бюджета при наступлении гарантийного случая. </a:t>
            </a:r>
          </a:p>
          <a:p>
            <a:pPr algn="just"/>
            <a:endParaRPr lang="ru-RU" sz="600">
              <a:latin typeface="Georgia" pitchFamily="18" charset="0"/>
            </a:endParaRPr>
          </a:p>
          <a:p>
            <a:r>
              <a:rPr lang="ru-RU" sz="1800" b="1">
                <a:latin typeface="Georgia" pitchFamily="18" charset="0"/>
              </a:rPr>
              <a:t>Государственная программа </a:t>
            </a:r>
          </a:p>
          <a:p>
            <a:pPr algn="just"/>
            <a:r>
              <a:rPr lang="ru-RU" sz="1800">
                <a:latin typeface="Georgia" pitchFamily="18" charset="0"/>
              </a:rPr>
              <a:t>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36538" y="7010400"/>
            <a:ext cx="9607550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5" name="Рисунок 9" descr="97322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14313"/>
            <a:ext cx="151606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Заголовок 1"/>
          <p:cNvSpPr>
            <a:spLocks noGrp="1"/>
          </p:cNvSpPr>
          <p:nvPr>
            <p:ph type="title"/>
          </p:nvPr>
        </p:nvSpPr>
        <p:spPr>
          <a:xfrm>
            <a:off x="314325" y="314325"/>
            <a:ext cx="9409113" cy="838200"/>
          </a:xfrm>
        </p:spPr>
        <p:txBody>
          <a:bodyPr/>
          <a:lstStyle/>
          <a:p>
            <a:r>
              <a:rPr lang="ru-RU" b="1" smtClean="0"/>
              <a:t>ГЛОССАРИЙ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Box 6"/>
          <p:cNvSpPr txBox="1">
            <a:spLocks noChangeArrowheads="1"/>
          </p:cNvSpPr>
          <p:nvPr/>
        </p:nvSpPr>
        <p:spPr bwMode="auto">
          <a:xfrm>
            <a:off x="157163" y="1422400"/>
            <a:ext cx="9766300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r>
              <a:rPr lang="ru-RU" sz="1800" b="1">
                <a:solidFill>
                  <a:srgbClr val="0070C0"/>
                </a:solidFill>
                <a:latin typeface="Georgia" pitchFamily="18" charset="0"/>
              </a:rPr>
              <a:t>Д </a:t>
            </a:r>
          </a:p>
          <a:p>
            <a:r>
              <a:rPr lang="ru-RU" sz="1800" b="1">
                <a:latin typeface="Georgia" pitchFamily="18" charset="0"/>
              </a:rPr>
              <a:t>Дефицит бюджета </a:t>
            </a:r>
          </a:p>
          <a:p>
            <a:r>
              <a:rPr lang="ru-RU" sz="1800">
                <a:latin typeface="Georgia" pitchFamily="18" charset="0"/>
              </a:rPr>
              <a:t>Превышение расходов бюджета над его доходами. </a:t>
            </a:r>
          </a:p>
          <a:p>
            <a:endParaRPr lang="ru-RU" sz="600">
              <a:latin typeface="Georgia" pitchFamily="18" charset="0"/>
            </a:endParaRPr>
          </a:p>
          <a:p>
            <a:r>
              <a:rPr lang="ru-RU" sz="1800" b="1">
                <a:latin typeface="Georgia" pitchFamily="18" charset="0"/>
              </a:rPr>
              <a:t>Дотации </a:t>
            </a:r>
          </a:p>
          <a:p>
            <a:r>
              <a:rPr lang="ru-RU" sz="1800">
                <a:latin typeface="Georgia" pitchFamily="18" charset="0"/>
              </a:rPr>
              <a:t>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использования. </a:t>
            </a:r>
          </a:p>
          <a:p>
            <a:endParaRPr lang="ru-RU" sz="600">
              <a:latin typeface="Georgia" pitchFamily="18" charset="0"/>
            </a:endParaRPr>
          </a:p>
          <a:p>
            <a:r>
              <a:rPr lang="ru-RU" sz="1800" b="1">
                <a:latin typeface="Georgia" pitchFamily="18" charset="0"/>
              </a:rPr>
              <a:t>Доходы бюджета </a:t>
            </a:r>
          </a:p>
          <a:p>
            <a:pPr algn="just"/>
            <a:r>
              <a:rPr lang="ru-RU" sz="1800">
                <a:latin typeface="Georgia" pitchFamily="18" charset="0"/>
              </a:rPr>
              <a:t>Поступающие от населения, организаций, учреждений в бюджет денежные средства в виде: - налогов; - неналоговых поступлений (пошлины, доходы от продажи имущества, штрафы и т.п.); - безвозмездных поступлений; - доходов от предпринимательской деятельности бюджетных организаций. Кредиты, доходы от выпуска ценных бумаг, полученные государством (органами местного самоуправления), не включаются в состав доходов. </a:t>
            </a:r>
          </a:p>
          <a:p>
            <a:pPr algn="just"/>
            <a:endParaRPr lang="ru-RU" sz="600">
              <a:latin typeface="Georgia" pitchFamily="18" charset="0"/>
            </a:endParaRPr>
          </a:p>
          <a:p>
            <a:r>
              <a:rPr lang="ru-RU" sz="1800" b="1">
                <a:solidFill>
                  <a:srgbClr val="0070C0"/>
                </a:solidFill>
                <a:latin typeface="Georgia" pitchFamily="18" charset="0"/>
              </a:rPr>
              <a:t>Е</a:t>
            </a:r>
            <a:r>
              <a:rPr lang="ru-RU" sz="1800" b="1">
                <a:latin typeface="Georgia" pitchFamily="18" charset="0"/>
              </a:rPr>
              <a:t> </a:t>
            </a:r>
          </a:p>
          <a:p>
            <a:r>
              <a:rPr lang="ru-RU" sz="1800" b="1">
                <a:latin typeface="Georgia" pitchFamily="18" charset="0"/>
              </a:rPr>
              <a:t>Единый счет бюджета </a:t>
            </a:r>
          </a:p>
          <a:p>
            <a:pPr algn="just"/>
            <a:r>
              <a:rPr lang="ru-RU" sz="1800">
                <a:latin typeface="Georgia" pitchFamily="18" charset="0"/>
              </a:rPr>
              <a:t>Счет (совокупность счетов), открытый (открытых) Федеральному казначейству в учреждении Центрального банка РФ отдельно по каждому бюджету бюджетной системы РФ для осуществления операций по кассовым поступлениям в бюджет и кассовым выплатам из бюджета.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9" descr="97322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14313"/>
            <a:ext cx="151606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Заголовок 1"/>
          <p:cNvSpPr>
            <a:spLocks noGrp="1"/>
          </p:cNvSpPr>
          <p:nvPr>
            <p:ph type="title"/>
          </p:nvPr>
        </p:nvSpPr>
        <p:spPr>
          <a:xfrm>
            <a:off x="314325" y="314325"/>
            <a:ext cx="9409113" cy="838200"/>
          </a:xfrm>
        </p:spPr>
        <p:txBody>
          <a:bodyPr/>
          <a:lstStyle/>
          <a:p>
            <a:r>
              <a:rPr lang="ru-RU" b="1" smtClean="0"/>
              <a:t>ГЛОССАРИЙ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157163" y="1493838"/>
            <a:ext cx="976630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r>
              <a:rPr lang="ru-RU" sz="1800" b="1">
                <a:solidFill>
                  <a:srgbClr val="0070C0"/>
                </a:solidFill>
                <a:latin typeface="Georgia" pitchFamily="18" charset="0"/>
              </a:rPr>
              <a:t>И </a:t>
            </a:r>
          </a:p>
          <a:p>
            <a:pPr algn="just"/>
            <a:r>
              <a:rPr lang="ru-RU" sz="1800" b="1">
                <a:latin typeface="Georgia" pitchFamily="18" charset="0"/>
              </a:rPr>
              <a:t>Источники финансирования дефицита бюджета </a:t>
            </a:r>
          </a:p>
          <a:p>
            <a:pPr algn="just"/>
            <a:r>
              <a:rPr lang="ru-RU" sz="1800">
                <a:latin typeface="Georgia" pitchFamily="18" charset="0"/>
              </a:rPr>
              <a:t>Средства, привлекаемые в бюджет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 </a:t>
            </a:r>
          </a:p>
          <a:p>
            <a:endParaRPr lang="ru-RU" sz="600" b="1">
              <a:latin typeface="Georgia" pitchFamily="18" charset="0"/>
            </a:endParaRPr>
          </a:p>
          <a:p>
            <a:r>
              <a:rPr lang="ru-RU" sz="1800" b="1">
                <a:solidFill>
                  <a:srgbClr val="0070C0"/>
                </a:solidFill>
                <a:latin typeface="Georgia" pitchFamily="18" charset="0"/>
              </a:rPr>
              <a:t>К</a:t>
            </a:r>
            <a:r>
              <a:rPr lang="ru-RU" sz="1800" b="1">
                <a:latin typeface="Georgia" pitchFamily="18" charset="0"/>
              </a:rPr>
              <a:t> </a:t>
            </a:r>
          </a:p>
          <a:p>
            <a:r>
              <a:rPr lang="ru-RU" sz="1800" b="1">
                <a:latin typeface="Georgia" pitchFamily="18" charset="0"/>
              </a:rPr>
              <a:t>Казенное учреждение</a:t>
            </a:r>
          </a:p>
          <a:p>
            <a:pPr algn="just"/>
            <a:r>
              <a:rPr lang="ru-RU" sz="1800">
                <a:latin typeface="Georgia" pitchFamily="18" charset="0"/>
              </a:rPr>
              <a:t>Государственное (муниципальное) учреждение, финансовое обеспечение деятельности которого осуществляется за счет средств соответствующего бюджета на основании бюджетной сметы.</a:t>
            </a:r>
          </a:p>
          <a:p>
            <a:endParaRPr lang="ru-RU" sz="600" b="1">
              <a:latin typeface="Georgia" pitchFamily="18" charset="0"/>
            </a:endParaRPr>
          </a:p>
          <a:p>
            <a:r>
              <a:rPr lang="ru-RU" sz="1800" b="1">
                <a:solidFill>
                  <a:srgbClr val="0070C0"/>
                </a:solidFill>
                <a:latin typeface="Georgia" pitchFamily="18" charset="0"/>
              </a:rPr>
              <a:t>Л</a:t>
            </a:r>
            <a:r>
              <a:rPr lang="ru-RU" sz="1800" b="1">
                <a:latin typeface="Georgia" pitchFamily="18" charset="0"/>
              </a:rPr>
              <a:t> </a:t>
            </a:r>
          </a:p>
          <a:p>
            <a:r>
              <a:rPr lang="ru-RU" sz="1800" b="1">
                <a:latin typeface="Georgia" pitchFamily="18" charset="0"/>
              </a:rPr>
              <a:t>Лимиты бюджетных обязательств </a:t>
            </a:r>
          </a:p>
          <a:p>
            <a:pPr algn="just"/>
            <a:r>
              <a:rPr lang="ru-RU" sz="1800">
                <a:latin typeface="Georgia" pitchFamily="18" charset="0"/>
              </a:rPr>
              <a:t>Объем прав (в денежном выражении) по принятию и исполнению казенным учреждением бюджетных обязательств в текущем финансовом году и плановом периоде. </a:t>
            </a:r>
          </a:p>
          <a:p>
            <a:endParaRPr lang="ru-RU" sz="600" b="1">
              <a:latin typeface="Georgia" pitchFamily="18" charset="0"/>
            </a:endParaRPr>
          </a:p>
          <a:p>
            <a:r>
              <a:rPr lang="ru-RU" sz="1800" b="1">
                <a:solidFill>
                  <a:srgbClr val="0070C0"/>
                </a:solidFill>
                <a:latin typeface="Georgia" pitchFamily="18" charset="0"/>
              </a:rPr>
              <a:t>М</a:t>
            </a:r>
            <a:r>
              <a:rPr lang="ru-RU" sz="1800" b="1">
                <a:latin typeface="Georgia" pitchFamily="18" charset="0"/>
              </a:rPr>
              <a:t> </a:t>
            </a:r>
          </a:p>
          <a:p>
            <a:r>
              <a:rPr lang="ru-RU" sz="1800" b="1">
                <a:latin typeface="Georgia" pitchFamily="18" charset="0"/>
              </a:rPr>
              <a:t>Межбюджетные отношения </a:t>
            </a:r>
          </a:p>
          <a:p>
            <a:r>
              <a:rPr lang="ru-RU" sz="1800">
                <a:latin typeface="Georgia" pitchFamily="18" charset="0"/>
              </a:rPr>
              <a:t>Взаимоотношения между публично-правовыми образованиями по вопросам осуществления бюджетного процесса. </a:t>
            </a:r>
          </a:p>
          <a:p>
            <a:endParaRPr lang="ru-RU" sz="600" b="1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9" descr="97322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14313"/>
            <a:ext cx="151606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314325" y="314325"/>
            <a:ext cx="9409113" cy="838200"/>
          </a:xfrm>
        </p:spPr>
        <p:txBody>
          <a:bodyPr/>
          <a:lstStyle/>
          <a:p>
            <a:r>
              <a:rPr lang="ru-RU" b="1" smtClean="0"/>
              <a:t>ГЛОССАРИЙ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157163" y="1425575"/>
            <a:ext cx="9766300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pPr algn="just"/>
            <a:r>
              <a:rPr lang="ru-RU" sz="1800" b="1">
                <a:latin typeface="Georgia" pitchFamily="18" charset="0"/>
              </a:rPr>
              <a:t>Межбюджетные трансферты </a:t>
            </a:r>
          </a:p>
          <a:p>
            <a:pPr algn="just"/>
            <a:r>
              <a:rPr lang="ru-RU" sz="1800">
                <a:latin typeface="Georgia" pitchFamily="18" charset="0"/>
              </a:rPr>
              <a:t>Средства, предоставляемые одним бюджетом бюджетной системы РФ другому бюджету.</a:t>
            </a:r>
          </a:p>
          <a:p>
            <a:endParaRPr lang="ru-RU" sz="600">
              <a:latin typeface="Georgia" pitchFamily="18" charset="0"/>
            </a:endParaRPr>
          </a:p>
          <a:p>
            <a:r>
              <a:rPr lang="ru-RU" sz="1800" b="1">
                <a:solidFill>
                  <a:srgbClr val="0070C0"/>
                </a:solidFill>
                <a:latin typeface="Georgia" pitchFamily="18" charset="0"/>
              </a:rPr>
              <a:t>Н</a:t>
            </a:r>
          </a:p>
          <a:p>
            <a:r>
              <a:rPr lang="ru-RU" sz="1800" b="1">
                <a:latin typeface="Georgia" pitchFamily="18" charset="0"/>
              </a:rPr>
              <a:t>Непрограммные расходы </a:t>
            </a:r>
          </a:p>
          <a:p>
            <a:r>
              <a:rPr lang="ru-RU" sz="1800">
                <a:latin typeface="Georgia" pitchFamily="18" charset="0"/>
              </a:rPr>
              <a:t>Расходные обязательства, не включенные в государственные программы. </a:t>
            </a:r>
          </a:p>
          <a:p>
            <a:endParaRPr lang="ru-RU" sz="600">
              <a:latin typeface="Georgia" pitchFamily="18" charset="0"/>
            </a:endParaRPr>
          </a:p>
          <a:p>
            <a:r>
              <a:rPr lang="ru-RU" sz="1800" b="1">
                <a:solidFill>
                  <a:srgbClr val="0070C0"/>
                </a:solidFill>
                <a:latin typeface="Georgia" pitchFamily="18" charset="0"/>
              </a:rPr>
              <a:t>О </a:t>
            </a:r>
          </a:p>
          <a:p>
            <a:r>
              <a:rPr lang="ru-RU" sz="1800" b="1">
                <a:latin typeface="Georgia" pitchFamily="18" charset="0"/>
              </a:rPr>
              <a:t>Обоснование бюджетных ассигнований </a:t>
            </a:r>
          </a:p>
          <a:p>
            <a:pPr algn="just"/>
            <a:r>
              <a:rPr lang="ru-RU" sz="1800">
                <a:latin typeface="Georgia" pitchFamily="18" charset="0"/>
              </a:rPr>
              <a:t>Документ, содержащий информацию о бюджетных средствах в очередном финансовом году (очередном финансовом году и плановом периоде). </a:t>
            </a:r>
          </a:p>
          <a:p>
            <a:pPr algn="just"/>
            <a:endParaRPr lang="ru-RU" sz="600">
              <a:latin typeface="Georgia" pitchFamily="18" charset="0"/>
            </a:endParaRPr>
          </a:p>
          <a:p>
            <a:r>
              <a:rPr lang="ru-RU" sz="1800" b="1">
                <a:latin typeface="Georgia" pitchFamily="18" charset="0"/>
              </a:rPr>
              <a:t>Отчетный финансовый год </a:t>
            </a:r>
          </a:p>
          <a:p>
            <a:r>
              <a:rPr lang="ru-RU" sz="1800">
                <a:latin typeface="Georgia" pitchFamily="18" charset="0"/>
              </a:rPr>
              <a:t>Год, предшествующий текущему финансовому году. </a:t>
            </a:r>
          </a:p>
          <a:p>
            <a:endParaRPr lang="ru-RU" sz="600">
              <a:latin typeface="Georgia" pitchFamily="18" charset="0"/>
            </a:endParaRPr>
          </a:p>
          <a:p>
            <a:r>
              <a:rPr lang="ru-RU" sz="1800" b="1">
                <a:latin typeface="Georgia" pitchFamily="18" charset="0"/>
              </a:rPr>
              <a:t>Очередной финансовый год </a:t>
            </a:r>
          </a:p>
          <a:p>
            <a:r>
              <a:rPr lang="ru-RU" sz="1800">
                <a:latin typeface="Georgia" pitchFamily="18" charset="0"/>
              </a:rPr>
              <a:t>Год, следующий за текущим финансовым годом. </a:t>
            </a:r>
          </a:p>
          <a:p>
            <a:endParaRPr lang="ru-RU" sz="600">
              <a:latin typeface="Georgia" pitchFamily="18" charset="0"/>
            </a:endParaRPr>
          </a:p>
          <a:p>
            <a:r>
              <a:rPr lang="ru-RU" sz="1800" b="1">
                <a:solidFill>
                  <a:srgbClr val="0070C0"/>
                </a:solidFill>
                <a:latin typeface="Georgia" pitchFamily="18" charset="0"/>
              </a:rPr>
              <a:t>П</a:t>
            </a:r>
            <a:r>
              <a:rPr lang="ru-RU" sz="1800" b="1">
                <a:latin typeface="Georgia" pitchFamily="18" charset="0"/>
              </a:rPr>
              <a:t> </a:t>
            </a:r>
          </a:p>
          <a:p>
            <a:r>
              <a:rPr lang="ru-RU" sz="1800" b="1">
                <a:latin typeface="Georgia" pitchFamily="18" charset="0"/>
              </a:rPr>
              <a:t>Плановый период </a:t>
            </a:r>
          </a:p>
          <a:p>
            <a:r>
              <a:rPr lang="ru-RU" sz="1800">
                <a:latin typeface="Georgia" pitchFamily="18" charset="0"/>
              </a:rPr>
              <a:t>Два финансовых года, следующие за очередным финансовым годом. </a:t>
            </a:r>
          </a:p>
          <a:p>
            <a:endParaRPr lang="ru-RU" sz="900">
              <a:latin typeface="Georgia" pitchFamily="18" charset="0"/>
            </a:endParaRPr>
          </a:p>
          <a:p>
            <a:r>
              <a:rPr lang="ru-RU" sz="1800" b="1">
                <a:latin typeface="Georgia" pitchFamily="18" charset="0"/>
              </a:rPr>
              <a:t>Профицит бюджета </a:t>
            </a:r>
          </a:p>
          <a:p>
            <a:r>
              <a:rPr lang="ru-RU" sz="1800">
                <a:latin typeface="Georgia" pitchFamily="18" charset="0"/>
              </a:rPr>
              <a:t>Превышение доходов бюджета над его расходами.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9" descr="97322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14313"/>
            <a:ext cx="151606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Заголовок 1"/>
          <p:cNvSpPr>
            <a:spLocks noGrp="1"/>
          </p:cNvSpPr>
          <p:nvPr>
            <p:ph type="title"/>
          </p:nvPr>
        </p:nvSpPr>
        <p:spPr>
          <a:xfrm>
            <a:off x="314325" y="314325"/>
            <a:ext cx="9409113" cy="838200"/>
          </a:xfrm>
        </p:spPr>
        <p:txBody>
          <a:bodyPr/>
          <a:lstStyle/>
          <a:p>
            <a:r>
              <a:rPr lang="ru-RU" b="1" smtClean="0"/>
              <a:t>ГЛОССАРИЙ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157163" y="1530350"/>
            <a:ext cx="976630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r>
              <a:rPr lang="ru-RU" sz="1800" b="1">
                <a:latin typeface="Georgia" pitchFamily="18" charset="0"/>
              </a:rPr>
              <a:t>Получатель бюджетных средств (ПБС) </a:t>
            </a:r>
          </a:p>
          <a:p>
            <a:pPr algn="just"/>
            <a:r>
              <a:rPr lang="ru-RU" sz="1800">
                <a:latin typeface="Georgia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находящееся в ведении ГРБС казенное учреждение, имеющий(ее) право на исполнение своих функций за счет средств соответствующего бюджета. </a:t>
            </a:r>
          </a:p>
          <a:p>
            <a:endParaRPr lang="ru-RU" sz="600">
              <a:latin typeface="Georgia" pitchFamily="18" charset="0"/>
            </a:endParaRPr>
          </a:p>
          <a:p>
            <a:r>
              <a:rPr lang="ru-RU" sz="1800" b="1">
                <a:solidFill>
                  <a:srgbClr val="0070C0"/>
                </a:solidFill>
                <a:latin typeface="Georgia" pitchFamily="18" charset="0"/>
              </a:rPr>
              <a:t>Р</a:t>
            </a:r>
          </a:p>
          <a:p>
            <a:r>
              <a:rPr lang="ru-RU" sz="1800" b="1">
                <a:latin typeface="Georgia" pitchFamily="18" charset="0"/>
              </a:rPr>
              <a:t>Распорядитель бюджетных средств (РБС) </a:t>
            </a:r>
          </a:p>
          <a:p>
            <a:pPr algn="just"/>
            <a:r>
              <a:rPr lang="ru-RU" sz="1800">
                <a:latin typeface="Georgia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казенное учреждение, наделенный(ое) правом распределять полученные средства бюджета между подведомственными распорядителями и получателями бюджетных средств. </a:t>
            </a:r>
          </a:p>
          <a:p>
            <a:endParaRPr lang="ru-RU" sz="600" b="1">
              <a:latin typeface="Georgia" pitchFamily="18" charset="0"/>
            </a:endParaRPr>
          </a:p>
          <a:p>
            <a:r>
              <a:rPr lang="ru-RU" sz="1800" b="1">
                <a:latin typeface="Georgia" pitchFamily="18" charset="0"/>
              </a:rPr>
              <a:t>Расходное обязательство </a:t>
            </a:r>
          </a:p>
          <a:p>
            <a:pPr algn="just"/>
            <a:r>
              <a:rPr lang="ru-RU" sz="1800">
                <a:latin typeface="Georgia" pitchFamily="18" charset="0"/>
              </a:rPr>
              <a:t>Обязанность публично-правового образования предоставить физическому или юридическому лицу, иному уровню бюджета, международной организации средства из соответствующего бюджета. </a:t>
            </a:r>
          </a:p>
          <a:p>
            <a:endParaRPr lang="ru-RU" sz="600" b="1">
              <a:latin typeface="Georgia" pitchFamily="18" charset="0"/>
            </a:endParaRPr>
          </a:p>
          <a:p>
            <a:r>
              <a:rPr lang="ru-RU" sz="1800" b="1">
                <a:latin typeface="Georgia" pitchFamily="18" charset="0"/>
              </a:rPr>
              <a:t>Расходы бюджета </a:t>
            </a:r>
          </a:p>
          <a:p>
            <a:r>
              <a:rPr lang="ru-RU" sz="1800">
                <a:latin typeface="Georgia" pitchFamily="18" charset="0"/>
              </a:rPr>
              <a:t>Выплачиваемые из бюджета денежные средства. </a:t>
            </a:r>
          </a:p>
          <a:p>
            <a:pPr algn="just"/>
            <a:endParaRPr lang="ru-RU" sz="60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9" descr="97322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14313"/>
            <a:ext cx="151606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Заголовок 1"/>
          <p:cNvSpPr>
            <a:spLocks noGrp="1"/>
          </p:cNvSpPr>
          <p:nvPr>
            <p:ph type="title"/>
          </p:nvPr>
        </p:nvSpPr>
        <p:spPr>
          <a:xfrm>
            <a:off x="314325" y="314325"/>
            <a:ext cx="9409113" cy="838200"/>
          </a:xfrm>
        </p:spPr>
        <p:txBody>
          <a:bodyPr/>
          <a:lstStyle/>
          <a:p>
            <a:r>
              <a:rPr lang="ru-RU" b="1" smtClean="0"/>
              <a:t>ГЛОССАРИЙ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157163" y="1636713"/>
            <a:ext cx="97663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r>
              <a:rPr lang="ru-RU" sz="1800" b="1">
                <a:solidFill>
                  <a:srgbClr val="0070C0"/>
                </a:solidFill>
                <a:latin typeface="Georgia" pitchFamily="18" charset="0"/>
              </a:rPr>
              <a:t>С</a:t>
            </a:r>
            <a:r>
              <a:rPr lang="ru-RU" sz="1800" b="1">
                <a:latin typeface="Georgia" pitchFamily="18" charset="0"/>
              </a:rPr>
              <a:t> </a:t>
            </a:r>
          </a:p>
          <a:p>
            <a:r>
              <a:rPr lang="ru-RU" sz="1800" b="1">
                <a:latin typeface="Georgia" pitchFamily="18" charset="0"/>
              </a:rPr>
              <a:t>Сводная бюджетная роспись </a:t>
            </a:r>
          </a:p>
          <a:p>
            <a:pPr algn="just"/>
            <a:r>
              <a:rPr lang="ru-RU" sz="1800">
                <a:latin typeface="Georgia" pitchFamily="18" charset="0"/>
              </a:rPr>
              <a:t>Документ, который составляется и ведется финансовым органом (органом управления государственным внебюджетным фондом) в целях организации исполнения бюджета по расходам бюджета и источникам финансирования дефицита бюджета. </a:t>
            </a:r>
          </a:p>
          <a:p>
            <a:pPr algn="just"/>
            <a:endParaRPr lang="ru-RU" sz="600">
              <a:latin typeface="Georgia" pitchFamily="18" charset="0"/>
            </a:endParaRPr>
          </a:p>
          <a:p>
            <a:r>
              <a:rPr lang="ru-RU" sz="1800" b="1">
                <a:solidFill>
                  <a:srgbClr val="0070C0"/>
                </a:solidFill>
                <a:latin typeface="Georgia" pitchFamily="18" charset="0"/>
              </a:rPr>
              <a:t>Т</a:t>
            </a:r>
            <a:r>
              <a:rPr lang="ru-RU" sz="1800" b="1">
                <a:latin typeface="Georgia" pitchFamily="18" charset="0"/>
              </a:rPr>
              <a:t> </a:t>
            </a:r>
          </a:p>
          <a:p>
            <a:r>
              <a:rPr lang="ru-RU" sz="1800" b="1">
                <a:latin typeface="Georgia" pitchFamily="18" charset="0"/>
              </a:rPr>
              <a:t>Текущий финансовый год </a:t>
            </a:r>
          </a:p>
          <a:p>
            <a:pPr algn="just"/>
            <a:r>
              <a:rPr lang="ru-RU" sz="1800">
                <a:latin typeface="Georgia" pitchFamily="18" charset="0"/>
              </a:rPr>
              <a:t>Год, в котором осуществляется исполнение бюджета, составление и рассмотрение проекта бюджета на очередной финансовый год и плановый период. </a:t>
            </a:r>
          </a:p>
          <a:p>
            <a:pPr algn="just"/>
            <a:endParaRPr lang="ru-RU" sz="600">
              <a:latin typeface="Georgia" pitchFamily="18" charset="0"/>
            </a:endParaRPr>
          </a:p>
          <a:p>
            <a:r>
              <a:rPr lang="ru-RU" sz="1800" b="1">
                <a:solidFill>
                  <a:srgbClr val="0070C0"/>
                </a:solidFill>
                <a:latin typeface="Georgia" pitchFamily="18" charset="0"/>
              </a:rPr>
              <a:t>У</a:t>
            </a:r>
            <a:r>
              <a:rPr lang="ru-RU" sz="1800" b="1">
                <a:latin typeface="Georgia" pitchFamily="18" charset="0"/>
              </a:rPr>
              <a:t> </a:t>
            </a:r>
          </a:p>
          <a:p>
            <a:r>
              <a:rPr lang="ru-RU" sz="1800" b="1">
                <a:latin typeface="Georgia" pitchFamily="18" charset="0"/>
              </a:rPr>
              <a:t>Участники бюджетного процесса </a:t>
            </a:r>
          </a:p>
          <a:p>
            <a:pPr algn="just"/>
            <a:r>
              <a:rPr lang="ru-RU" sz="1800">
                <a:latin typeface="Georgia" pitchFamily="18" charset="0"/>
              </a:rPr>
              <a:t>Субъекты, осуществляющие деятельность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endParaRPr lang="ru-RU" sz="60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9" descr="97322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14313"/>
            <a:ext cx="151606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Заголовок 1"/>
          <p:cNvSpPr>
            <a:spLocks noGrp="1"/>
          </p:cNvSpPr>
          <p:nvPr>
            <p:ph type="title"/>
          </p:nvPr>
        </p:nvSpPr>
        <p:spPr>
          <a:xfrm>
            <a:off x="314325" y="314325"/>
            <a:ext cx="9409113" cy="838200"/>
          </a:xfrm>
        </p:spPr>
        <p:txBody>
          <a:bodyPr/>
          <a:lstStyle/>
          <a:p>
            <a:r>
              <a:rPr lang="ru-RU" b="1" smtClean="0"/>
              <a:t>ГЛОССАРИЙ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Box 6"/>
          <p:cNvSpPr txBox="1">
            <a:spLocks noChangeArrowheads="1"/>
          </p:cNvSpPr>
          <p:nvPr/>
        </p:nvSpPr>
        <p:spPr bwMode="auto">
          <a:xfrm>
            <a:off x="157163" y="1530350"/>
            <a:ext cx="97663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endParaRPr lang="ru-RU" sz="600">
              <a:latin typeface="Georgia" pitchFamily="18" charset="0"/>
            </a:endParaRPr>
          </a:p>
          <a:p>
            <a:r>
              <a:rPr lang="ru-RU" sz="1800" b="1">
                <a:solidFill>
                  <a:srgbClr val="0070C0"/>
                </a:solidFill>
                <a:latin typeface="Georgia" pitchFamily="18" charset="0"/>
              </a:rPr>
              <a:t>Ф</a:t>
            </a:r>
          </a:p>
          <a:p>
            <a:r>
              <a:rPr lang="ru-RU" sz="1800" b="1">
                <a:latin typeface="Georgia" pitchFamily="18" charset="0"/>
              </a:rPr>
              <a:t>Финансовый орган </a:t>
            </a:r>
          </a:p>
          <a:p>
            <a:pPr algn="just"/>
            <a:r>
              <a:rPr lang="ru-RU" sz="1800">
                <a:latin typeface="Georgia" pitchFamily="18" charset="0"/>
              </a:rPr>
              <a:t>На федеральном уровне – Министерство финансов Российской Федерации. На уровне субъекта РФ – органы исполнительной власти субъектов РФ, осуществляющие составление и организацию исполнения бюджетов субъектов РФ (министерства финансов, департаменты финансов, управления финансов и др.). На местном уровне – органы (должностные лица) местных администраций, осуществляющие составление и организацию исполнения местных бюджетов (департаменты финансов, управления финансов, финансовые отделы и др.).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10" descr="1519e954ae6bd629544356cae3e51766_XL.jpg"/>
          <p:cNvPicPr>
            <a:picLocks noChangeAspect="1"/>
          </p:cNvPicPr>
          <p:nvPr/>
        </p:nvPicPr>
        <p:blipFill>
          <a:blip r:embed="rId2"/>
          <a:srcRect l="16455" t="12659"/>
          <a:stretch>
            <a:fillRect/>
          </a:stretch>
        </p:blipFill>
        <p:spPr bwMode="auto">
          <a:xfrm>
            <a:off x="268288" y="236538"/>
            <a:ext cx="18573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Заголовок 1"/>
          <p:cNvSpPr>
            <a:spLocks noGrp="1"/>
          </p:cNvSpPr>
          <p:nvPr>
            <p:ph type="title"/>
          </p:nvPr>
        </p:nvSpPr>
        <p:spPr>
          <a:xfrm>
            <a:off x="550863" y="157163"/>
            <a:ext cx="9409112" cy="836612"/>
          </a:xfrm>
        </p:spPr>
        <p:txBody>
          <a:bodyPr/>
          <a:lstStyle/>
          <a:p>
            <a:pPr eaLnBrk="1" hangingPunct="1"/>
            <a:r>
              <a:rPr lang="ru-RU" sz="2900" b="1" smtClean="0"/>
              <a:t>КОНТАКТНАЯ ИНФОРМАЦИЯ</a:t>
            </a:r>
            <a:endParaRPr lang="ru-RU" sz="29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нутый угол 11"/>
          <p:cNvSpPr/>
          <p:nvPr/>
        </p:nvSpPr>
        <p:spPr>
          <a:xfrm>
            <a:off x="2519363" y="1574800"/>
            <a:ext cx="5749925" cy="1576388"/>
          </a:xfrm>
          <a:prstGeom prst="foldedCorner">
            <a:avLst>
              <a:gd name="adj" fmla="val 2548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183" name="TextBox 5"/>
          <p:cNvSpPr txBox="1">
            <a:spLocks noChangeArrowheads="1"/>
          </p:cNvSpPr>
          <p:nvPr/>
        </p:nvSpPr>
        <p:spPr bwMode="auto">
          <a:xfrm>
            <a:off x="2540000" y="1493838"/>
            <a:ext cx="57150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Информационный ресурс «Бюджет для граждан» подготовлен Финансовым отделом администрации Знаменского района Орловской области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025" y="3228975"/>
            <a:ext cx="8664575" cy="4102100"/>
          </a:xfrm>
          <a:prstGeom prst="rect">
            <a:avLst/>
          </a:prstGeom>
          <a:noFill/>
        </p:spPr>
        <p:txBody>
          <a:bodyPr lIns="100803" tIns="50402" rIns="100803" bIns="50402">
            <a:spAutoFit/>
          </a:bodyPr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Местонахождение  Финансовый отдел администрации Знаменского района Орловской области:</a:t>
            </a:r>
          </a:p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303100 с. Знаменское, ул. Ленина, 33а, Знаменского района Орловской области </a:t>
            </a:r>
          </a:p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Контактный телефон: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(486622) 2-11-78</a:t>
            </a:r>
          </a:p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fo57@bk.ru</a:t>
            </a:r>
          </a:p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График работы: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понедельник – пятница с 9-00 до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17-12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Начальник финансового отдела администрации Знаменского района Орловской области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Белякова Антонина Евгеньевна</a:t>
            </a:r>
          </a:p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8988"/>
            <a:ext cx="1008062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Заголовок 1"/>
          <p:cNvSpPr txBox="1">
            <a:spLocks/>
          </p:cNvSpPr>
          <p:nvPr/>
        </p:nvSpPr>
        <p:spPr bwMode="auto">
          <a:xfrm>
            <a:off x="396875" y="1279525"/>
            <a:ext cx="98853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 anchor="ctr"/>
          <a:lstStyle/>
          <a:p>
            <a:pPr algn="ctr" eaLnBrk="0" hangingPunct="0">
              <a:lnSpc>
                <a:spcPct val="90000"/>
              </a:lnSpc>
            </a:pPr>
            <a:r>
              <a:rPr lang="ru-RU" sz="1800" b="1" dirty="0">
                <a:solidFill>
                  <a:srgbClr val="003300"/>
                </a:solidFill>
                <a:latin typeface="Calibri" pitchFamily="34" charset="0"/>
              </a:rPr>
              <a:t>Объем производства продукции сельского хозяйства  (все категории хозяйств, млн. рублей)</a:t>
            </a:r>
          </a:p>
        </p:txBody>
      </p:sp>
      <p:graphicFrame>
        <p:nvGraphicFramePr>
          <p:cNvPr id="2050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912498"/>
              </p:ext>
            </p:extLst>
          </p:nvPr>
        </p:nvGraphicFramePr>
        <p:xfrm>
          <a:off x="71761" y="1980431"/>
          <a:ext cx="9827890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Worksheet" r:id="rId4" imgW="11420597" imgH="6077044" progId="Excel.Sheet.8">
                  <p:embed/>
                </p:oleObj>
              </mc:Choice>
              <mc:Fallback>
                <p:oleObj name="Worksheet" r:id="rId4" imgW="11420597" imgH="6077044" progId="Excel.Shee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1" y="1980431"/>
                        <a:ext cx="9827890" cy="540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54125" y="357188"/>
            <a:ext cx="85725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94330"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Показатели социально-экономического </a:t>
            </a:r>
          </a:p>
          <a:p>
            <a:pPr algn="ctr" defTabSz="994330"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развития Знаменского района Орловской области </a:t>
            </a:r>
          </a:p>
          <a:p>
            <a:pPr algn="just" defTabSz="994330">
              <a:defRPr/>
            </a:pP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1000125"/>
            <a:ext cx="97551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563" y="136525"/>
            <a:ext cx="1071562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8988"/>
            <a:ext cx="9906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Заголовок 1"/>
          <p:cNvSpPr txBox="1">
            <a:spLocks/>
          </p:cNvSpPr>
          <p:nvPr/>
        </p:nvSpPr>
        <p:spPr bwMode="auto">
          <a:xfrm>
            <a:off x="-62244" y="1347787"/>
            <a:ext cx="9886950" cy="5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 anchor="ctr"/>
          <a:lstStyle/>
          <a:p>
            <a:pPr algn="ctr" eaLnBrk="0" hangingPunct="0">
              <a:lnSpc>
                <a:spcPct val="90000"/>
              </a:lnSpc>
            </a:pPr>
            <a:r>
              <a:rPr lang="ru-RU" sz="1800" b="1" dirty="0">
                <a:solidFill>
                  <a:srgbClr val="003300"/>
                </a:solidFill>
                <a:latin typeface="Calibri" pitchFamily="34" charset="0"/>
              </a:rPr>
              <a:t>Динамика реальных показателей уровня жизни населения, </a:t>
            </a:r>
            <a:br>
              <a:rPr lang="ru-RU" sz="1800" b="1" dirty="0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1800" b="1" dirty="0">
                <a:solidFill>
                  <a:srgbClr val="003300"/>
                </a:solidFill>
                <a:latin typeface="Calibri" pitchFamily="34" charset="0"/>
              </a:rPr>
              <a:t>в % к предыдущему </a:t>
            </a:r>
            <a:r>
              <a:rPr lang="ru-RU" sz="1800" b="1" dirty="0" smtClean="0">
                <a:solidFill>
                  <a:srgbClr val="003300"/>
                </a:solidFill>
                <a:latin typeface="Calibri" pitchFamily="34" charset="0"/>
              </a:rPr>
              <a:t>году</a:t>
            </a:r>
          </a:p>
          <a:p>
            <a:pPr algn="ctr" eaLnBrk="0" hangingPunct="0">
              <a:lnSpc>
                <a:spcPct val="90000"/>
              </a:lnSpc>
            </a:pPr>
            <a:endParaRPr lang="ru-RU" sz="1800" b="1" dirty="0">
              <a:solidFill>
                <a:srgbClr val="003300"/>
              </a:solidFill>
              <a:latin typeface="Calibri" pitchFamily="34" charset="0"/>
            </a:endParaRPr>
          </a:p>
        </p:txBody>
      </p:sp>
      <p:graphicFrame>
        <p:nvGraphicFramePr>
          <p:cNvPr id="3074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041311"/>
              </p:ext>
            </p:extLst>
          </p:nvPr>
        </p:nvGraphicFramePr>
        <p:xfrm>
          <a:off x="142875" y="2143463"/>
          <a:ext cx="9681831" cy="53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Worksheet" r:id="rId4" imgW="9077203" imgH="5248150" progId="Excel.Sheet.8">
                  <p:embed/>
                </p:oleObj>
              </mc:Choice>
              <mc:Fallback>
                <p:oleObj name="Worksheet" r:id="rId4" imgW="9077203" imgH="5248150" progId="Excel.Shee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2143463"/>
                        <a:ext cx="9681831" cy="5309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397000" y="357188"/>
            <a:ext cx="8429625" cy="7794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94330"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Показатели социально-экономического </a:t>
            </a:r>
          </a:p>
          <a:p>
            <a:pPr algn="ctr" defTabSz="994330"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развития Знаменского района Орловской области </a:t>
            </a:r>
          </a:p>
          <a:p>
            <a:pPr algn="just" defTabSz="994330"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1000125"/>
            <a:ext cx="97551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563" y="136525"/>
            <a:ext cx="1071562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82563" y="236538"/>
            <a:ext cx="9644062" cy="836612"/>
          </a:xfrm>
          <a:prstGeom prst="rect">
            <a:avLst/>
          </a:prstGeom>
        </p:spPr>
        <p:txBody>
          <a:bodyPr lIns="100803" tIns="50402" rIns="100803" bIns="50402"/>
          <a:lstStyle/>
          <a:p>
            <a:pPr algn="ctr" defTabSz="1008035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Основные </a:t>
            </a:r>
            <a:r>
              <a:rPr lang="ru-RU" sz="2800" b="1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задачи </a:t>
            </a:r>
            <a:r>
              <a:rPr lang="ru-RU" sz="2800" b="1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бюджетной политики Знаменского района на </a:t>
            </a:r>
            <a:r>
              <a:rPr lang="ru-RU" sz="2800" b="1" dirty="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</a:t>
            </a:r>
            <a:r>
              <a:rPr lang="en-US" sz="2800" b="1" dirty="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</a:t>
            </a:r>
            <a:r>
              <a:rPr lang="ru-RU" sz="2800" b="1" dirty="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-202</a:t>
            </a:r>
            <a:r>
              <a:rPr lang="en-US" sz="2800" b="1" dirty="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 годы </a:t>
            </a:r>
            <a:endParaRPr lang="ru-RU" sz="2800" b="1" dirty="0">
              <a:solidFill>
                <a:schemeClr val="accent3">
                  <a:shade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04676983"/>
              </p:ext>
            </p:extLst>
          </p:nvPr>
        </p:nvGraphicFramePr>
        <p:xfrm>
          <a:off x="314986" y="1500188"/>
          <a:ext cx="9511639" cy="5448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254125" y="314325"/>
            <a:ext cx="8321675" cy="750888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3B68"/>
                </a:solidFill>
              </a:rPr>
              <a:t>ОСНОВНЫЕ ПАРАМЕТРЫ</a:t>
            </a:r>
            <a:br>
              <a:rPr lang="ru-RU" sz="2000" b="1" dirty="0" smtClean="0">
                <a:solidFill>
                  <a:srgbClr val="003B68"/>
                </a:solidFill>
              </a:rPr>
            </a:br>
            <a:r>
              <a:rPr lang="ru-RU" sz="2000" b="1" dirty="0" smtClean="0">
                <a:solidFill>
                  <a:srgbClr val="003B68"/>
                </a:solidFill>
              </a:rPr>
              <a:t>БЮДЖЕТА  МУНИЦИПАЛЬНОГО РАЙОНА  </a:t>
            </a:r>
            <a:r>
              <a:rPr lang="ru-RU" sz="2000" b="1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en-US" sz="2000" b="1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dirty="0" smtClean="0">
                <a:solidFill>
                  <a:srgbClr val="003B68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000" b="1" dirty="0" smtClean="0">
              <a:solidFill>
                <a:srgbClr val="003B68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70804582"/>
              </p:ext>
            </p:extLst>
          </p:nvPr>
        </p:nvGraphicFramePr>
        <p:xfrm>
          <a:off x="236232" y="1780367"/>
          <a:ext cx="9590629" cy="5040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563" y="136525"/>
            <a:ext cx="1071562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464586"/>
              </p:ext>
            </p:extLst>
          </p:nvPr>
        </p:nvGraphicFramePr>
        <p:xfrm>
          <a:off x="182563" y="1454152"/>
          <a:ext cx="9610277" cy="5494833"/>
        </p:xfrm>
        <a:graphic>
          <a:graphicData uri="http://schemas.openxmlformats.org/drawingml/2006/table">
            <a:tbl>
              <a:tblPr/>
              <a:tblGrid>
                <a:gridCol w="7609215"/>
                <a:gridCol w="2001062"/>
              </a:tblGrid>
              <a:tr h="884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600" b="0" i="0" u="none" strike="noStrike" dirty="0">
                          <a:solidFill>
                            <a:srgbClr val="003B68"/>
                          </a:solidFill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8400" marR="8400" marT="8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600" b="0" i="0" u="none" strike="noStrike" dirty="0" smtClean="0">
                          <a:solidFill>
                            <a:srgbClr val="003B68"/>
                          </a:solidFill>
                          <a:latin typeface="Times New Roman"/>
                        </a:rPr>
                        <a:t>Сумма,</a:t>
                      </a:r>
                    </a:p>
                    <a:p>
                      <a:pPr algn="ctr" rtl="0" fontAlgn="ctr"/>
                      <a:r>
                        <a:rPr lang="ru-RU" sz="2600" b="0" i="0" u="none" strike="noStrike" dirty="0" smtClean="0">
                          <a:solidFill>
                            <a:srgbClr val="003B68"/>
                          </a:solidFill>
                          <a:latin typeface="Times New Roman"/>
                        </a:rPr>
                        <a:t>тыс. рублей</a:t>
                      </a:r>
                      <a:endParaRPr lang="ru-RU" sz="2600" b="0" i="0" u="none" strike="noStrike" dirty="0">
                        <a:solidFill>
                          <a:srgbClr val="003B68"/>
                        </a:solidFill>
                        <a:latin typeface="Times New Roman"/>
                      </a:endParaRPr>
                    </a:p>
                  </a:txBody>
                  <a:tcPr marL="8400" marR="8400" marT="8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682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600" b="1" i="0" u="none" strike="noStrike" dirty="0">
                          <a:solidFill>
                            <a:srgbClr val="003B68"/>
                          </a:solidFill>
                          <a:latin typeface="Times New Roman"/>
                        </a:rPr>
                        <a:t>ДОХОДЫ </a:t>
                      </a:r>
                    </a:p>
                  </a:txBody>
                  <a:tcPr marL="8400" marR="8400" marT="8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i="0" u="none" strike="noStrike" dirty="0" smtClean="0">
                          <a:solidFill>
                            <a:srgbClr val="003B68"/>
                          </a:solidFill>
                          <a:latin typeface="Times New Roman"/>
                        </a:rPr>
                        <a:t>102503,7</a:t>
                      </a:r>
                      <a:endParaRPr lang="ru-RU" sz="2600" b="1" i="0" u="none" strike="noStrike" dirty="0">
                        <a:solidFill>
                          <a:srgbClr val="003B68"/>
                        </a:solidFill>
                        <a:latin typeface="Times New Roman"/>
                      </a:endParaRPr>
                    </a:p>
                  </a:txBody>
                  <a:tcPr marL="8400" marR="8400" marT="8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310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600" b="0" i="0" u="none" strike="noStrike" dirty="0">
                          <a:solidFill>
                            <a:srgbClr val="003B68"/>
                          </a:solidFill>
                          <a:latin typeface="Times New Roman"/>
                        </a:rPr>
                        <a:t>- налоговые и неналоговые доходы</a:t>
                      </a:r>
                    </a:p>
                  </a:txBody>
                  <a:tcPr marL="8400" marR="8400" marT="8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600" b="0" i="0" u="none" strike="noStrike" dirty="0" smtClean="0">
                          <a:solidFill>
                            <a:srgbClr val="003B68"/>
                          </a:solidFill>
                          <a:latin typeface="Times New Roman"/>
                        </a:rPr>
                        <a:t>16431,8</a:t>
                      </a:r>
                      <a:endParaRPr lang="ru-RU" sz="2600" b="0" i="0" u="none" strike="noStrike" dirty="0">
                        <a:solidFill>
                          <a:srgbClr val="003B68"/>
                        </a:solidFill>
                        <a:latin typeface="Times New Roman"/>
                      </a:endParaRPr>
                    </a:p>
                  </a:txBody>
                  <a:tcPr marL="8400" marR="8400" marT="8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989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600" b="0" i="0" u="none" strike="noStrike" dirty="0">
                          <a:solidFill>
                            <a:srgbClr val="003B68"/>
                          </a:solidFill>
                          <a:latin typeface="Times New Roman"/>
                        </a:rPr>
                        <a:t>- безвозмездные поступления </a:t>
                      </a:r>
                    </a:p>
                  </a:txBody>
                  <a:tcPr marL="8400" marR="8400" marT="8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600" b="0" i="0" u="none" strike="noStrike" dirty="0" smtClean="0">
                          <a:solidFill>
                            <a:srgbClr val="003B68"/>
                          </a:solidFill>
                          <a:latin typeface="Times New Roman"/>
                        </a:rPr>
                        <a:t>86071,9</a:t>
                      </a:r>
                      <a:endParaRPr lang="ru-RU" sz="2600" b="0" i="0" u="none" strike="noStrike" dirty="0">
                        <a:solidFill>
                          <a:srgbClr val="003B68"/>
                        </a:solidFill>
                        <a:latin typeface="Times New Roman"/>
                      </a:endParaRPr>
                    </a:p>
                  </a:txBody>
                  <a:tcPr marL="8400" marR="8400" marT="8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877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600" b="1" i="0" u="none" strike="noStrike" dirty="0">
                          <a:solidFill>
                            <a:srgbClr val="003B68"/>
                          </a:solidFill>
                          <a:latin typeface="Times New Roman"/>
                        </a:rPr>
                        <a:t>РАСХОДЫ</a:t>
                      </a:r>
                    </a:p>
                  </a:txBody>
                  <a:tcPr marL="8400" marR="8400" marT="8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5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i="0" u="none" strike="noStrike" dirty="0" smtClean="0">
                          <a:solidFill>
                            <a:srgbClr val="003B68"/>
                          </a:solidFill>
                          <a:latin typeface="Times New Roman"/>
                        </a:rPr>
                        <a:t>102503,7</a:t>
                      </a:r>
                      <a:endParaRPr lang="ru-RU" sz="2600" b="1" i="0" u="none" strike="noStrike" dirty="0">
                        <a:solidFill>
                          <a:srgbClr val="003B68"/>
                        </a:solidFill>
                        <a:latin typeface="Times New Roman"/>
                      </a:endParaRPr>
                    </a:p>
                  </a:txBody>
                  <a:tcPr marL="8400" marR="8400" marT="8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56A"/>
                    </a:solidFill>
                  </a:tcPr>
                </a:tc>
              </a:tr>
              <a:tr h="63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600" b="0" i="0" u="none" strike="noStrike" dirty="0">
                          <a:solidFill>
                            <a:srgbClr val="003B68"/>
                          </a:solidFill>
                          <a:latin typeface="Times New Roman"/>
                        </a:rPr>
                        <a:t>- за счет </a:t>
                      </a:r>
                      <a:r>
                        <a:rPr lang="ru-RU" sz="2600" b="0" i="0" u="none" strike="noStrike" dirty="0" smtClean="0">
                          <a:solidFill>
                            <a:srgbClr val="003B68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600" b="0" i="0" u="none" strike="noStrike" dirty="0">
                          <a:solidFill>
                            <a:srgbClr val="003B68"/>
                          </a:solidFill>
                          <a:latin typeface="Times New Roman"/>
                        </a:rPr>
                        <a:t>средств  </a:t>
                      </a:r>
                      <a:r>
                        <a:rPr lang="ru-RU" sz="2600" b="0" i="0" u="none" strike="noStrike" dirty="0" smtClean="0">
                          <a:solidFill>
                            <a:srgbClr val="003B68"/>
                          </a:solidFill>
                          <a:latin typeface="Times New Roman"/>
                        </a:rPr>
                        <a:t>областного бюджета</a:t>
                      </a:r>
                      <a:endParaRPr lang="ru-RU" sz="2600" b="0" i="0" u="none" strike="noStrike" dirty="0">
                        <a:solidFill>
                          <a:srgbClr val="003B68"/>
                        </a:solidFill>
                        <a:latin typeface="Times New Roman"/>
                      </a:endParaRPr>
                    </a:p>
                  </a:txBody>
                  <a:tcPr marL="8400" marR="8400" marT="8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600" b="0" i="0" u="none" strike="noStrike" dirty="0" smtClean="0">
                          <a:solidFill>
                            <a:srgbClr val="003B68"/>
                          </a:solidFill>
                          <a:latin typeface="Times New Roman"/>
                        </a:rPr>
                        <a:t>56431,6</a:t>
                      </a:r>
                      <a:endParaRPr lang="ru-RU" sz="2600" b="0" i="0" u="none" strike="noStrike" dirty="0">
                        <a:solidFill>
                          <a:srgbClr val="003B68"/>
                        </a:solidFill>
                        <a:latin typeface="Times New Roman"/>
                      </a:endParaRPr>
                    </a:p>
                  </a:txBody>
                  <a:tcPr marL="8400" marR="8400" marT="8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5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600" b="0" i="0" u="none" strike="noStrike" dirty="0" smtClean="0">
                          <a:solidFill>
                            <a:srgbClr val="003B68"/>
                          </a:solidFill>
                          <a:latin typeface="Times New Roman"/>
                        </a:rPr>
                        <a:t>- за счет средств бюджета муниципального района</a:t>
                      </a:r>
                      <a:endParaRPr lang="ru-RU" sz="2600" b="0" i="0" u="none" strike="noStrike" dirty="0">
                        <a:solidFill>
                          <a:srgbClr val="003B68"/>
                        </a:solidFill>
                        <a:latin typeface="Times New Roman"/>
                      </a:endParaRPr>
                    </a:p>
                  </a:txBody>
                  <a:tcPr marL="8400" marR="8400" marT="8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600" b="0" i="0" u="none" strike="noStrike" dirty="0" smtClean="0">
                          <a:solidFill>
                            <a:srgbClr val="003B68"/>
                          </a:solidFill>
                          <a:latin typeface="Times New Roman"/>
                        </a:rPr>
                        <a:t>45638,1</a:t>
                      </a:r>
                      <a:endParaRPr lang="ru-RU" sz="2600" b="0" i="0" u="none" strike="noStrike" dirty="0">
                        <a:solidFill>
                          <a:srgbClr val="003B68"/>
                        </a:solidFill>
                        <a:latin typeface="Times New Roman"/>
                      </a:endParaRPr>
                    </a:p>
                  </a:txBody>
                  <a:tcPr marL="8400" marR="8400" marT="8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5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600" b="0" i="0" u="none" strike="noStrike" dirty="0" smtClean="0">
                          <a:solidFill>
                            <a:srgbClr val="003B68"/>
                          </a:solidFill>
                          <a:latin typeface="Times New Roman"/>
                        </a:rPr>
                        <a:t>-за счет средств бюджетов сельских поселений</a:t>
                      </a:r>
                      <a:endParaRPr lang="ru-RU" sz="2600" b="0" i="0" u="none" strike="noStrike" dirty="0">
                        <a:solidFill>
                          <a:srgbClr val="003B68"/>
                        </a:solidFill>
                        <a:latin typeface="Times New Roman"/>
                      </a:endParaRPr>
                    </a:p>
                  </a:txBody>
                  <a:tcPr marL="8400" marR="8400" marT="8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600" b="0" i="0" u="none" strike="noStrike" dirty="0" smtClean="0">
                          <a:solidFill>
                            <a:srgbClr val="003B68"/>
                          </a:solidFill>
                          <a:latin typeface="Times New Roman"/>
                        </a:rPr>
                        <a:t>434</a:t>
                      </a:r>
                      <a:r>
                        <a:rPr lang="ru-RU" sz="2600" b="0" i="0" u="none" strike="noStrike" dirty="0" smtClean="0">
                          <a:solidFill>
                            <a:srgbClr val="003B68"/>
                          </a:solidFill>
                          <a:latin typeface="Times New Roman"/>
                        </a:rPr>
                        <a:t>,0</a:t>
                      </a:r>
                      <a:endParaRPr lang="ru-RU" sz="2600" b="0" i="0" u="none" strike="noStrike" dirty="0">
                        <a:solidFill>
                          <a:srgbClr val="003B68"/>
                        </a:solidFill>
                        <a:latin typeface="Times New Roman"/>
                      </a:endParaRPr>
                    </a:p>
                  </a:txBody>
                  <a:tcPr marL="8400" marR="8400" marT="8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468438" y="279400"/>
            <a:ext cx="8250237" cy="785813"/>
          </a:xfrm>
          <a:prstGeom prst="rect">
            <a:avLst/>
          </a:prstGeom>
        </p:spPr>
        <p:txBody>
          <a:bodyPr lIns="99432" tIns="49716" rIns="99432" bIns="49716" anchor="b"/>
          <a:lstStyle/>
          <a:p>
            <a:pPr algn="ctr" defTabSz="99433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ОСНОВНЫЕ ПАРАМЕТРЫ</a:t>
            </a:r>
          </a:p>
          <a:p>
            <a:pPr algn="ctr" defTabSz="99433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 БЮДЖЕТА МУНИЦИПАЛЬНОГО РАЙОНА </a:t>
            </a:r>
            <a:r>
              <a:rPr lang="ru-RU" b="1" dirty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</a:t>
            </a:r>
            <a:r>
              <a:rPr lang="en-US" b="1" dirty="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2020</a:t>
            </a:r>
            <a:r>
              <a:rPr lang="ru-RU" b="1" dirty="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</a:t>
            </a:r>
          </a:p>
        </p:txBody>
      </p:sp>
      <p:pic>
        <p:nvPicPr>
          <p:cNvPr id="225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454150"/>
            <a:ext cx="97663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136525"/>
            <a:ext cx="1071562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2563" y="6996113"/>
            <a:ext cx="9715500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25988" y="1103313"/>
            <a:ext cx="628650" cy="55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32" tIns="49716" rIns="99432" bIns="49716" anchor="ctr"/>
          <a:lstStyle/>
          <a:p>
            <a:pPr algn="ctr" defTabSz="9943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277938"/>
            <a:ext cx="9766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082978"/>
              </p:ext>
            </p:extLst>
          </p:nvPr>
        </p:nvGraphicFramePr>
        <p:xfrm>
          <a:off x="182563" y="114141"/>
          <a:ext cx="9740900" cy="6978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Worksheet" r:id="rId4" imgW="9096334" imgH="6162590" progId="Excel.Sheet.8">
                  <p:embed/>
                </p:oleObj>
              </mc:Choice>
              <mc:Fallback>
                <p:oleObj name="Worksheet" r:id="rId4" imgW="9096334" imgH="6162590" progId="Excel.Shee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14141"/>
                        <a:ext cx="9740900" cy="69788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563" y="136525"/>
            <a:ext cx="1071562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Официальная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Официальная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9282</TotalTime>
  <Words>3247</Words>
  <Application>Microsoft Office PowerPoint</Application>
  <PresentationFormat>Произвольный</PresentationFormat>
  <Paragraphs>477</Paragraphs>
  <Slides>37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Arial</vt:lpstr>
      <vt:lpstr>Calibri</vt:lpstr>
      <vt:lpstr>Georgia</vt:lpstr>
      <vt:lpstr>Times New Roman</vt:lpstr>
      <vt:lpstr>Wingdings</vt:lpstr>
      <vt:lpstr>Wingdings 2</vt:lpstr>
      <vt:lpstr>Официальная</vt:lpstr>
      <vt:lpstr>Microsoft Excel 97-2003 Worksheet</vt:lpstr>
      <vt:lpstr>Worksheet</vt:lpstr>
      <vt:lpstr>           БЮДЖЕТ ДЛЯ ГРАЖДАН  (к Решению Знаменского районного Совета народных депутатов Орловской области № 30-01-РС от 19.12.2019 года «О бюджете Знаменского муниципального района Орловской области на 2020 год и на плановый период 2021 и 2022 годов»)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БЮДЖЕТА  МУНИЦИПАЛЬНОГО РАЙОНА  на 2020 год</vt:lpstr>
      <vt:lpstr>Презентация PowerPoint</vt:lpstr>
      <vt:lpstr>Презентация PowerPoint</vt:lpstr>
      <vt:lpstr>Структура безвозмездных поступлений в 2020 году</vt:lpstr>
      <vt:lpstr>Структура расходов бюджета Знаменского муниципального района в 2020 году </vt:lpstr>
      <vt:lpstr>Расходы бюджета муниципального  района  в 2020 году</vt:lpstr>
      <vt:lpstr>ОБРАЗОВАНИЕ                                61745,0 тыс. рублей</vt:lpstr>
      <vt:lpstr>ОБРАЗОВАНИЕ </vt:lpstr>
      <vt:lpstr>СОЦИАЛЬНАЯ ПОЛИТИКА                                          7714,4 тыс. рублей</vt:lpstr>
      <vt:lpstr>СОЦИАЛЬНАЯ ПОЛИТИКА </vt:lpstr>
      <vt:lpstr>КУЛЬТУРА                                   6105,9 тыс. рублей</vt:lpstr>
      <vt:lpstr>ДОРОЖНОЕ ХОЗЯЙСТВО  11362,8 тыс.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 БЮДЖЕТА ЗНАМЕНСКОГО РАЙОНА     0,0 тыс.рублей</vt:lpstr>
      <vt:lpstr>ГЛОССАРИЙ</vt:lpstr>
      <vt:lpstr>ГЛОССАРИЙ</vt:lpstr>
      <vt:lpstr>ГЛОССАРИЙ</vt:lpstr>
      <vt:lpstr>ГЛОССАРИЙ</vt:lpstr>
      <vt:lpstr>ГЛОССАРИЙ</vt:lpstr>
      <vt:lpstr>ГЛОССАРИЙ</vt:lpstr>
      <vt:lpstr>ГЛОССАРИЙ</vt:lpstr>
      <vt:lpstr>ГЛОССАРИЙ</vt:lpstr>
      <vt:lpstr>ГЛОССАРИЙ</vt:lpstr>
      <vt:lpstr>ГЛОССАРИЙ</vt:lpstr>
      <vt:lpstr>ГЛОССАРИЙ</vt:lpstr>
      <vt:lpstr>ГЛОССАРИЙ</vt:lpstr>
      <vt:lpstr>КОНТАКТНАЯ ИНФОРМАЦИЯ</vt:lpstr>
    </vt:vector>
  </TitlesOfParts>
  <Company>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RePack by Diakov</cp:lastModifiedBy>
  <cp:revision>1042</cp:revision>
  <dcterms:created xsi:type="dcterms:W3CDTF">2015-10-19T12:28:19Z</dcterms:created>
  <dcterms:modified xsi:type="dcterms:W3CDTF">2020-11-23T07:00:42Z</dcterms:modified>
</cp:coreProperties>
</file>